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1" r:id="rId3"/>
  </p:sldMasterIdLst>
  <p:notesMasterIdLst>
    <p:notesMasterId r:id="rId48"/>
  </p:notesMasterIdLst>
  <p:handoutMasterIdLst>
    <p:handoutMasterId r:id="rId49"/>
  </p:handoutMasterIdLst>
  <p:sldIdLst>
    <p:sldId id="257" r:id="rId4"/>
    <p:sldId id="259" r:id="rId5"/>
    <p:sldId id="260" r:id="rId6"/>
    <p:sldId id="307" r:id="rId7"/>
    <p:sldId id="262" r:id="rId8"/>
    <p:sldId id="309" r:id="rId9"/>
    <p:sldId id="284" r:id="rId10"/>
    <p:sldId id="297" r:id="rId11"/>
    <p:sldId id="303" r:id="rId12"/>
    <p:sldId id="271" r:id="rId13"/>
    <p:sldId id="272" r:id="rId14"/>
    <p:sldId id="308" r:id="rId15"/>
    <p:sldId id="326" r:id="rId16"/>
    <p:sldId id="274" r:id="rId17"/>
    <p:sldId id="275" r:id="rId18"/>
    <p:sldId id="276" r:id="rId19"/>
    <p:sldId id="296" r:id="rId20"/>
    <p:sldId id="288" r:id="rId21"/>
    <p:sldId id="295" r:id="rId22"/>
    <p:sldId id="287" r:id="rId23"/>
    <p:sldId id="306" r:id="rId24"/>
    <p:sldId id="327" r:id="rId25"/>
    <p:sldId id="289" r:id="rId26"/>
    <p:sldId id="319" r:id="rId27"/>
    <p:sldId id="322" r:id="rId28"/>
    <p:sldId id="279" r:id="rId29"/>
    <p:sldId id="277" r:id="rId30"/>
    <p:sldId id="269" r:id="rId31"/>
    <p:sldId id="278" r:id="rId32"/>
    <p:sldId id="304" r:id="rId33"/>
    <p:sldId id="323" r:id="rId34"/>
    <p:sldId id="318" r:id="rId35"/>
    <p:sldId id="290" r:id="rId36"/>
    <p:sldId id="305" r:id="rId37"/>
    <p:sldId id="281" r:id="rId38"/>
    <p:sldId id="283" r:id="rId39"/>
    <p:sldId id="302" r:id="rId40"/>
    <p:sldId id="325" r:id="rId41"/>
    <p:sldId id="270" r:id="rId42"/>
    <p:sldId id="300" r:id="rId43"/>
    <p:sldId id="291" r:id="rId44"/>
    <p:sldId id="321" r:id="rId45"/>
    <p:sldId id="315" r:id="rId46"/>
    <p:sldId id="310"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DC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565" autoAdjust="0"/>
  </p:normalViewPr>
  <p:slideViewPr>
    <p:cSldViewPr>
      <p:cViewPr varScale="1">
        <p:scale>
          <a:sx n="55" d="100"/>
          <a:sy n="55" d="100"/>
        </p:scale>
        <p:origin x="172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278"/>
    </p:cViewPr>
  </p:sorterViewPr>
  <p:notesViewPr>
    <p:cSldViewPr>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sheheepm\Desktop\equity.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Sheet3!$G$6</c:f>
              <c:strCache>
                <c:ptCount val="1"/>
                <c:pt idx="0">
                  <c:v>Smoking Rates</c:v>
                </c:pt>
              </c:strCache>
            </c:strRef>
          </c:tx>
          <c:spPr>
            <a:solidFill>
              <a:srgbClr val="FF0000"/>
            </a:solidFill>
            <a:ln>
              <a:noFill/>
            </a:ln>
            <a:effectLst/>
          </c:spPr>
          <c:invertIfNegative val="0"/>
          <c:trendline>
            <c:spPr>
              <a:ln w="19050" cap="rnd">
                <a:solidFill>
                  <a:srgbClr val="FF0000"/>
                </a:solidFill>
                <a:prstDash val="sysDot"/>
              </a:ln>
              <a:effectLst/>
            </c:spPr>
            <c:trendlineType val="linear"/>
            <c:dispRSqr val="0"/>
            <c:dispEq val="0"/>
          </c:trendline>
          <c:cat>
            <c:strRef>
              <c:f>Sheet3!$F$7:$F$12</c:f>
              <c:strCache>
                <c:ptCount val="6"/>
                <c:pt idx="0">
                  <c:v>GED Certificate</c:v>
                </c:pt>
                <c:pt idx="1">
                  <c:v>High School Diploma </c:v>
                </c:pt>
                <c:pt idx="2">
                  <c:v>Some College (No Degree) </c:v>
                </c:pt>
                <c:pt idx="3">
                  <c:v>Associate's Degree </c:v>
                </c:pt>
                <c:pt idx="4">
                  <c:v>Undergraduate Degree</c:v>
                </c:pt>
                <c:pt idx="5">
                  <c:v>Graduate Degree </c:v>
                </c:pt>
              </c:strCache>
            </c:strRef>
          </c:cat>
          <c:val>
            <c:numRef>
              <c:f>Sheet3!$G$7:$G$12</c:f>
              <c:numCache>
                <c:formatCode>0%</c:formatCode>
                <c:ptCount val="6"/>
                <c:pt idx="0">
                  <c:v>0.34</c:v>
                </c:pt>
                <c:pt idx="1">
                  <c:v>0.2</c:v>
                </c:pt>
                <c:pt idx="2">
                  <c:v>0.19</c:v>
                </c:pt>
                <c:pt idx="3">
                  <c:v>0.17</c:v>
                </c:pt>
                <c:pt idx="4">
                  <c:v>7.0000000000000007E-2</c:v>
                </c:pt>
                <c:pt idx="5">
                  <c:v>0.04</c:v>
                </c:pt>
              </c:numCache>
            </c:numRef>
          </c:val>
          <c:extLst xmlns:c16r2="http://schemas.microsoft.com/office/drawing/2015/06/chart">
            <c:ext xmlns:c16="http://schemas.microsoft.com/office/drawing/2014/chart" uri="{C3380CC4-5D6E-409C-BE32-E72D297353CC}">
              <c16:uniqueId val="{00000001-9A74-4453-9C44-0042C0D4327F}"/>
            </c:ext>
          </c:extLst>
        </c:ser>
        <c:dLbls>
          <c:showLegendKey val="0"/>
          <c:showVal val="0"/>
          <c:showCatName val="0"/>
          <c:showSerName val="0"/>
          <c:showPercent val="0"/>
          <c:showBubbleSize val="0"/>
        </c:dLbls>
        <c:gapWidth val="219"/>
        <c:overlap val="-27"/>
        <c:axId val="399047672"/>
        <c:axId val="399048064"/>
      </c:barChart>
      <c:catAx>
        <c:axId val="39904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9048064"/>
        <c:crosses val="autoZero"/>
        <c:auto val="1"/>
        <c:lblAlgn val="ctr"/>
        <c:lblOffset val="100"/>
        <c:noMultiLvlLbl val="0"/>
      </c:catAx>
      <c:valAx>
        <c:axId val="399048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9047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Sheet3!$G$56</c:f>
              <c:strCache>
                <c:ptCount val="1"/>
                <c:pt idx="0">
                  <c:v>Adults Who Have Ever Been Told They Had Diabetes</c:v>
                </c:pt>
              </c:strCache>
            </c:strRef>
          </c:tx>
          <c:spPr>
            <a:solidFill>
              <a:srgbClr val="FF0000"/>
            </a:solidFill>
            <a:ln>
              <a:solidFill>
                <a:srgbClr val="FF0000"/>
              </a:solidFill>
            </a:ln>
            <a:effectLst/>
          </c:spPr>
          <c:invertIfNegative val="0"/>
          <c:trendline>
            <c:spPr>
              <a:ln w="57150" cap="rnd">
                <a:solidFill>
                  <a:srgbClr val="FF0000"/>
                </a:solidFill>
                <a:prstDash val="sysDot"/>
              </a:ln>
              <a:effectLst/>
            </c:spPr>
            <c:trendlineType val="linear"/>
            <c:dispRSqr val="0"/>
            <c:dispEq val="0"/>
          </c:trendline>
          <c:cat>
            <c:strRef>
              <c:f>Sheet3!$F$57:$F$59</c:f>
              <c:strCache>
                <c:ptCount val="3"/>
                <c:pt idx="0">
                  <c:v>&lt;$25K</c:v>
                </c:pt>
                <c:pt idx="1">
                  <c:v>$25K-$50K</c:v>
                </c:pt>
                <c:pt idx="2">
                  <c:v>&gt;$50K</c:v>
                </c:pt>
              </c:strCache>
            </c:strRef>
          </c:cat>
          <c:val>
            <c:numRef>
              <c:f>Sheet3!$G$57:$G$59</c:f>
              <c:numCache>
                <c:formatCode>General</c:formatCode>
                <c:ptCount val="3"/>
                <c:pt idx="0">
                  <c:v>17.399999999999999</c:v>
                </c:pt>
                <c:pt idx="1">
                  <c:v>11.7</c:v>
                </c:pt>
                <c:pt idx="2">
                  <c:v>6.7</c:v>
                </c:pt>
              </c:numCache>
            </c:numRef>
          </c:val>
          <c:extLst xmlns:c16r2="http://schemas.microsoft.com/office/drawing/2015/06/chart">
            <c:ext xmlns:c16="http://schemas.microsoft.com/office/drawing/2014/chart" uri="{C3380CC4-5D6E-409C-BE32-E72D297353CC}">
              <c16:uniqueId val="{00000001-A803-48CC-BCF7-0C01FF63F017}"/>
            </c:ext>
          </c:extLst>
        </c:ser>
        <c:dLbls>
          <c:showLegendKey val="0"/>
          <c:showVal val="0"/>
          <c:showCatName val="0"/>
          <c:showSerName val="0"/>
          <c:showPercent val="0"/>
          <c:showBubbleSize val="0"/>
        </c:dLbls>
        <c:gapWidth val="219"/>
        <c:overlap val="-27"/>
        <c:axId val="261734448"/>
        <c:axId val="260225192"/>
      </c:barChart>
      <c:catAx>
        <c:axId val="26173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0225192"/>
        <c:crosses val="autoZero"/>
        <c:auto val="1"/>
        <c:lblAlgn val="ctr"/>
        <c:lblOffset val="100"/>
        <c:noMultiLvlLbl val="0"/>
      </c:catAx>
      <c:valAx>
        <c:axId val="260225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1734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Infant Mortalities</a:t>
            </a:r>
            <a:r>
              <a:rPr lang="en-US" sz="2400" baseline="0" dirty="0"/>
              <a:t> per 1000 Live Births,</a:t>
            </a:r>
          </a:p>
          <a:p>
            <a:pPr>
              <a:defRPr sz="2400"/>
            </a:pPr>
            <a:r>
              <a:rPr lang="en-US" sz="1800" baseline="0" dirty="0"/>
              <a:t>Escambia County</a:t>
            </a:r>
            <a:endParaRPr lang="en-US" sz="1800"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1036208551461402E-2"/>
          <c:y val="0.116298602209608"/>
          <c:w val="0.94900494370339805"/>
          <c:h val="0.75565403161814104"/>
        </c:manualLayout>
      </c:layout>
      <c:bar3DChart>
        <c:barDir val="col"/>
        <c:grouping val="clustered"/>
        <c:varyColors val="0"/>
        <c:ser>
          <c:idx val="2"/>
          <c:order val="2"/>
          <c:tx>
            <c:strRef>
              <c:f>'IMR FD graphs'!$N$76</c:f>
              <c:strCache>
                <c:ptCount val="1"/>
                <c:pt idx="0">
                  <c:v>Black IMR</c:v>
                </c:pt>
              </c:strCache>
            </c:strRef>
          </c:tx>
          <c:spPr>
            <a:solidFill>
              <a:schemeClr val="accent5">
                <a:lumMod val="75000"/>
                <a:alpha val="87843"/>
              </a:schemeClr>
            </a:solidFill>
            <a:ln>
              <a:noFill/>
            </a:ln>
            <a:effectLst/>
            <a:sp3d/>
          </c:spPr>
          <c:invertIfNegative val="0"/>
          <c:dLbls>
            <c:dLbl>
              <c:idx val="0"/>
              <c:layout>
                <c:manualLayout>
                  <c:x val="1.8545446171870601E-2"/>
                  <c:y val="-3.875968992248059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D27-4F54-B4AD-0416946F99C1}"/>
                </c:ext>
                <c:ext xmlns:c15="http://schemas.microsoft.com/office/drawing/2012/chart" uri="{CE6537A1-D6FC-4f65-9D91-7224C49458BB}">
                  <c15:layout/>
                </c:ext>
              </c:extLst>
            </c:dLbl>
            <c:dLbl>
              <c:idx val="1"/>
              <c:layout>
                <c:manualLayout>
                  <c:x val="1.42657278245158E-2"/>
                  <c:y val="-7.751937984496119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D27-4F54-B4AD-0416946F99C1}"/>
                </c:ext>
                <c:ext xmlns:c15="http://schemas.microsoft.com/office/drawing/2012/chart" uri="{CE6537A1-D6FC-4f65-9D91-7224C49458BB}">
                  <c15:layout/>
                </c:ext>
              </c:extLst>
            </c:dLbl>
            <c:dLbl>
              <c:idx val="2"/>
              <c:layout>
                <c:manualLayout>
                  <c:x val="1.9972018954322102E-2"/>
                  <c:y val="-9.689922480620189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D27-4F54-B4AD-0416946F99C1}"/>
                </c:ext>
                <c:ext xmlns:c15="http://schemas.microsoft.com/office/drawing/2012/chart" uri="{CE6537A1-D6FC-4f65-9D91-7224C49458BB}">
                  <c15:layout/>
                </c:ext>
              </c:extLst>
            </c:dLbl>
            <c:dLbl>
              <c:idx val="3"/>
              <c:layout>
                <c:manualLayout>
                  <c:x val="1.4265727824515699E-2"/>
                  <c:y val="-1.744186046511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D27-4F54-B4AD-0416946F99C1}"/>
                </c:ext>
                <c:ext xmlns:c15="http://schemas.microsoft.com/office/drawing/2012/chart" uri="{CE6537A1-D6FC-4f65-9D91-7224C49458BB}">
                  <c15:layout/>
                </c:ext>
              </c:extLst>
            </c:dLbl>
            <c:dLbl>
              <c:idx val="4"/>
              <c:layout>
                <c:manualLayout>
                  <c:x val="1.14125822596127E-2"/>
                  <c:y val="-3.8759689922480598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D27-4F54-B4AD-0416946F99C1}"/>
                </c:ext>
                <c:ext xmlns:c15="http://schemas.microsoft.com/office/drawing/2012/chart" uri="{CE6537A1-D6FC-4f65-9D91-7224C49458BB}">
                  <c15:layout/>
                </c:ext>
              </c:extLst>
            </c:dLbl>
            <c:dLbl>
              <c:idx val="7"/>
              <c:layout>
                <c:manualLayout>
                  <c:x val="2.71048828665801E-2"/>
                  <c:y val="-1.9379844961240299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510-4770-BE17-DDAA34F1D9B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'IMR FD graphs'!$O$73:$V$73</c:f>
              <c:strCache>
                <c:ptCount val="8"/>
                <c:pt idx="0">
                  <c:v>2005-2007</c:v>
                </c:pt>
                <c:pt idx="1">
                  <c:v>2006-2008</c:v>
                </c:pt>
                <c:pt idx="2">
                  <c:v>2007-2009</c:v>
                </c:pt>
                <c:pt idx="3">
                  <c:v>2008-2010</c:v>
                </c:pt>
                <c:pt idx="4">
                  <c:v>2009-2011</c:v>
                </c:pt>
                <c:pt idx="5">
                  <c:v>2010-2012</c:v>
                </c:pt>
                <c:pt idx="6">
                  <c:v>2011-2013</c:v>
                </c:pt>
                <c:pt idx="7">
                  <c:v>2012-2014</c:v>
                </c:pt>
              </c:strCache>
            </c:strRef>
          </c:cat>
          <c:val>
            <c:numRef>
              <c:f>'IMR FD graphs'!$O$76:$V$76</c:f>
              <c:numCache>
                <c:formatCode>0.0</c:formatCode>
                <c:ptCount val="8"/>
                <c:pt idx="0">
                  <c:v>12.139605462822461</c:v>
                </c:pt>
                <c:pt idx="1">
                  <c:v>12.76276276276276</c:v>
                </c:pt>
                <c:pt idx="2">
                  <c:v>14.24936386768448</c:v>
                </c:pt>
                <c:pt idx="3">
                  <c:v>16.461980663705251</c:v>
                </c:pt>
                <c:pt idx="4">
                  <c:v>15.147416824452259</c:v>
                </c:pt>
                <c:pt idx="5">
                  <c:v>14.08450704225352</c:v>
                </c:pt>
                <c:pt idx="6">
                  <c:v>11.744485820681749</c:v>
                </c:pt>
                <c:pt idx="7">
                  <c:v>13.06447032093155</c:v>
                </c:pt>
              </c:numCache>
            </c:numRef>
          </c:val>
          <c:extLst xmlns:c16r2="http://schemas.microsoft.com/office/drawing/2015/06/chart">
            <c:ext xmlns:c16="http://schemas.microsoft.com/office/drawing/2014/chart" uri="{C3380CC4-5D6E-409C-BE32-E72D297353CC}">
              <c16:uniqueId val="{00000005-5D27-4F54-B4AD-0416946F99C1}"/>
            </c:ext>
          </c:extLst>
        </c:ser>
        <c:ser>
          <c:idx val="3"/>
          <c:order val="3"/>
          <c:tx>
            <c:strRef>
              <c:f>'IMR FD graphs'!$N$77</c:f>
              <c:strCache>
                <c:ptCount val="1"/>
                <c:pt idx="0">
                  <c:v>White IMR</c:v>
                </c:pt>
              </c:strCache>
            </c:strRef>
          </c:tx>
          <c:spPr>
            <a:solidFill>
              <a:schemeClr val="accent4"/>
            </a:solidFill>
            <a:ln>
              <a:noFill/>
            </a:ln>
            <a:effectLst/>
            <a:sp3d/>
          </c:spPr>
          <c:invertIfNegative val="0"/>
          <c:dLbls>
            <c:dLbl>
              <c:idx val="0"/>
              <c:layout>
                <c:manualLayout>
                  <c:x val="2.28251645192253E-2"/>
                  <c:y val="-9.689922480620149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D27-4F54-B4AD-0416946F99C1}"/>
                </c:ext>
                <c:ext xmlns:c15="http://schemas.microsoft.com/office/drawing/2012/chart" uri="{CE6537A1-D6FC-4f65-9D91-7224C49458BB}">
                  <c15:layout/>
                </c:ext>
              </c:extLst>
            </c:dLbl>
            <c:dLbl>
              <c:idx val="1"/>
              <c:layout>
                <c:manualLayout>
                  <c:x val="2.85314556490316E-2"/>
                  <c:y val="-1.74418604651161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D27-4F54-B4AD-0416946F99C1}"/>
                </c:ext>
                <c:ext xmlns:c15="http://schemas.microsoft.com/office/drawing/2012/chart" uri="{CE6537A1-D6FC-4f65-9D91-7224C49458BB}">
                  <c15:layout/>
                </c:ext>
              </c:extLst>
            </c:dLbl>
            <c:dLbl>
              <c:idx val="2"/>
              <c:layout>
                <c:manualLayout>
                  <c:x val="2.28251645192252E-2"/>
                  <c:y val="-1.93798449612402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D27-4F54-B4AD-0416946F99C1}"/>
                </c:ext>
                <c:ext xmlns:c15="http://schemas.microsoft.com/office/drawing/2012/chart" uri="{CE6537A1-D6FC-4f65-9D91-7224C49458BB}">
                  <c15:layout/>
                </c:ext>
              </c:extLst>
            </c:dLbl>
            <c:dLbl>
              <c:idx val="3"/>
              <c:layout>
                <c:manualLayout>
                  <c:x val="1.8545446171870601E-2"/>
                  <c:y val="-1.93798449612402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D27-4F54-B4AD-0416946F99C1}"/>
                </c:ext>
                <c:ext xmlns:c15="http://schemas.microsoft.com/office/drawing/2012/chart" uri="{CE6537A1-D6FC-4f65-9D91-7224C49458BB}">
                  <c15:layout/>
                </c:ext>
              </c:extLst>
            </c:dLbl>
            <c:dLbl>
              <c:idx val="4"/>
              <c:layout>
                <c:manualLayout>
                  <c:x val="2.2825164519225401E-2"/>
                  <c:y val="-1.55038759689923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5D27-4F54-B4AD-0416946F99C1}"/>
                </c:ext>
                <c:ext xmlns:c15="http://schemas.microsoft.com/office/drawing/2012/chart" uri="{CE6537A1-D6FC-4f65-9D91-7224C49458BB}">
                  <c15:layout/>
                </c:ext>
              </c:extLst>
            </c:dLbl>
            <c:dLbl>
              <c:idx val="5"/>
              <c:layout>
                <c:manualLayout>
                  <c:x val="1.5692300606967399E-2"/>
                  <c:y val="-3.8759689922481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510-4770-BE17-DDAA34F1D9B8}"/>
                </c:ext>
                <c:ext xmlns:c15="http://schemas.microsoft.com/office/drawing/2012/chart" uri="{CE6537A1-D6FC-4f65-9D91-7224C49458BB}">
                  <c15:layout/>
                </c:ext>
              </c:extLst>
            </c:dLbl>
            <c:dLbl>
              <c:idx val="6"/>
              <c:layout>
                <c:manualLayout>
                  <c:x val="1.9972018954322001E-2"/>
                  <c:y val="-7.751937984496119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510-4770-BE17-DDAA34F1D9B8}"/>
                </c:ext>
                <c:ext xmlns:c15="http://schemas.microsoft.com/office/drawing/2012/chart" uri="{CE6537A1-D6FC-4f65-9D91-7224C49458BB}">
                  <c15:layout/>
                </c:ext>
              </c:extLst>
            </c:dLbl>
            <c:dLbl>
              <c:idx val="7"/>
              <c:layout>
                <c:manualLayout>
                  <c:x val="2.5678310084128499E-2"/>
                  <c:y val="-3.1007751937984499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510-4770-BE17-DDAA34F1D9B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'IMR FD graphs'!$O$73:$V$73</c:f>
              <c:strCache>
                <c:ptCount val="8"/>
                <c:pt idx="0">
                  <c:v>2005-2007</c:v>
                </c:pt>
                <c:pt idx="1">
                  <c:v>2006-2008</c:v>
                </c:pt>
                <c:pt idx="2">
                  <c:v>2007-2009</c:v>
                </c:pt>
                <c:pt idx="3">
                  <c:v>2008-2010</c:v>
                </c:pt>
                <c:pt idx="4">
                  <c:v>2009-2011</c:v>
                </c:pt>
                <c:pt idx="5">
                  <c:v>2010-2012</c:v>
                </c:pt>
                <c:pt idx="6">
                  <c:v>2011-2013</c:v>
                </c:pt>
                <c:pt idx="7">
                  <c:v>2012-2014</c:v>
                </c:pt>
              </c:strCache>
            </c:strRef>
          </c:cat>
          <c:val>
            <c:numRef>
              <c:f>'IMR FD graphs'!$O$77:$V$77</c:f>
              <c:numCache>
                <c:formatCode>0.0</c:formatCode>
                <c:ptCount val="8"/>
                <c:pt idx="0">
                  <c:v>5.2865553286074718</c:v>
                </c:pt>
                <c:pt idx="1">
                  <c:v>6.2786766481526204</c:v>
                </c:pt>
                <c:pt idx="2">
                  <c:v>6.0892257984342004</c:v>
                </c:pt>
                <c:pt idx="3">
                  <c:v>6.7800946654726877</c:v>
                </c:pt>
                <c:pt idx="4">
                  <c:v>6.22929092113983</c:v>
                </c:pt>
                <c:pt idx="5">
                  <c:v>6.0410793395086584</c:v>
                </c:pt>
                <c:pt idx="6">
                  <c:v>5.2852690066404673</c:v>
                </c:pt>
                <c:pt idx="7">
                  <c:v>4.5896328293736506</c:v>
                </c:pt>
              </c:numCache>
            </c:numRef>
          </c:val>
          <c:extLst xmlns:c16r2="http://schemas.microsoft.com/office/drawing/2015/06/chart">
            <c:ext xmlns:c16="http://schemas.microsoft.com/office/drawing/2014/chart" uri="{C3380CC4-5D6E-409C-BE32-E72D297353CC}">
              <c16:uniqueId val="{0000000B-5D27-4F54-B4AD-0416946F99C1}"/>
            </c:ext>
          </c:extLst>
        </c:ser>
        <c:dLbls>
          <c:showLegendKey val="0"/>
          <c:showVal val="0"/>
          <c:showCatName val="0"/>
          <c:showSerName val="0"/>
          <c:showPercent val="0"/>
          <c:showBubbleSize val="0"/>
        </c:dLbls>
        <c:gapWidth val="150"/>
        <c:shape val="box"/>
        <c:axId val="399049632"/>
        <c:axId val="399049240"/>
        <c:axId val="0"/>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'IMR FD graphs'!$N$74</c15:sqref>
                        </c15:formulaRef>
                      </c:ext>
                    </c:extLst>
                    <c:strCache>
                      <c:ptCount val="1"/>
                      <c:pt idx="0">
                        <c:v>Florida Total IMR</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'IMR FD graphs'!$O$73:$V$73</c15:sqref>
                        </c15:formulaRef>
                      </c:ext>
                    </c:extLst>
                    <c:strCache>
                      <c:ptCount val="8"/>
                      <c:pt idx="0">
                        <c:v>2005-2007</c:v>
                      </c:pt>
                      <c:pt idx="1">
                        <c:v>2006-2008</c:v>
                      </c:pt>
                      <c:pt idx="2">
                        <c:v>2007-2009</c:v>
                      </c:pt>
                      <c:pt idx="3">
                        <c:v>2008-2010</c:v>
                      </c:pt>
                      <c:pt idx="4">
                        <c:v>2009-2011</c:v>
                      </c:pt>
                      <c:pt idx="5">
                        <c:v>2010-2012</c:v>
                      </c:pt>
                      <c:pt idx="6">
                        <c:v>2011-2013</c:v>
                      </c:pt>
                      <c:pt idx="7">
                        <c:v>2012-2014</c:v>
                      </c:pt>
                    </c:strCache>
                  </c:strRef>
                </c:cat>
                <c:val>
                  <c:numRef>
                    <c:extLst xmlns:c16r2="http://schemas.microsoft.com/office/drawing/2015/06/chart">
                      <c:ext uri="{02D57815-91ED-43cb-92C2-25804820EDAC}">
                        <c15:formulaRef>
                          <c15:sqref>'IMR FD graphs'!$O$74:$V$74</c15:sqref>
                        </c15:formulaRef>
                      </c:ext>
                    </c:extLst>
                    <c:numCache>
                      <c:formatCode>0.0</c:formatCode>
                      <c:ptCount val="8"/>
                      <c:pt idx="0">
                        <c:v>7.1572444324239681</c:v>
                      </c:pt>
                      <c:pt idx="1">
                        <c:v>7.1626091736222683</c:v>
                      </c:pt>
                      <c:pt idx="2">
                        <c:v>7.0542021713241843</c:v>
                      </c:pt>
                      <c:pt idx="3">
                        <c:v>6.8811841870627148</c:v>
                      </c:pt>
                      <c:pt idx="4">
                        <c:v>6.6194559937887725</c:v>
                      </c:pt>
                      <c:pt idx="5">
                        <c:v>6.3320378954597238</c:v>
                      </c:pt>
                      <c:pt idx="6">
                        <c:v>6.1975256671110168</c:v>
                      </c:pt>
                      <c:pt idx="7">
                        <c:v>6.0643188134303827</c:v>
                      </c:pt>
                    </c:numCache>
                  </c:numRef>
                </c:val>
                <c:extLst xmlns:c16r2="http://schemas.microsoft.com/office/drawing/2015/06/chart">
                  <c:ext xmlns:c16="http://schemas.microsoft.com/office/drawing/2014/chart" uri="{C3380CC4-5D6E-409C-BE32-E72D297353CC}">
                    <c16:uniqueId val="{0000000C-5D27-4F54-B4AD-0416946F99C1}"/>
                  </c:ext>
                </c:extLst>
              </c15:ser>
            </c15:filteredBarSeries>
            <c15:filteredBa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'IMR FD graphs'!$N$75</c15:sqref>
                        </c15:formulaRef>
                      </c:ext>
                    </c:extLst>
                    <c:strCache>
                      <c:ptCount val="1"/>
                      <c:pt idx="0">
                        <c:v>Total IMR</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'IMR FD graphs'!$O$73:$V$73</c15:sqref>
                        </c15:formulaRef>
                      </c:ext>
                    </c:extLst>
                    <c:strCache>
                      <c:ptCount val="8"/>
                      <c:pt idx="0">
                        <c:v>2005-2007</c:v>
                      </c:pt>
                      <c:pt idx="1">
                        <c:v>2006-2008</c:v>
                      </c:pt>
                      <c:pt idx="2">
                        <c:v>2007-2009</c:v>
                      </c:pt>
                      <c:pt idx="3">
                        <c:v>2008-2010</c:v>
                      </c:pt>
                      <c:pt idx="4">
                        <c:v>2009-2011</c:v>
                      </c:pt>
                      <c:pt idx="5">
                        <c:v>2010-2012</c:v>
                      </c:pt>
                      <c:pt idx="6">
                        <c:v>2011-2013</c:v>
                      </c:pt>
                      <c:pt idx="7">
                        <c:v>2012-2014</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'IMR FD graphs'!$O$75:$V$75</c15:sqref>
                        </c15:formulaRef>
                      </c:ext>
                    </c:extLst>
                    <c:numCache>
                      <c:formatCode>0.0</c:formatCode>
                      <c:ptCount val="8"/>
                      <c:pt idx="0">
                        <c:v>7.4753390875462395</c:v>
                      </c:pt>
                      <c:pt idx="1">
                        <c:v>8.5820318540281431</c:v>
                      </c:pt>
                      <c:pt idx="2">
                        <c:v>9.1903026461733486</c:v>
                      </c:pt>
                      <c:pt idx="3">
                        <c:v>10.176666938044452</c:v>
                      </c:pt>
                      <c:pt idx="4">
                        <c:v>9.2250922509225095</c:v>
                      </c:pt>
                      <c:pt idx="5">
                        <c:v>8.5565157867716266</c:v>
                      </c:pt>
                      <c:pt idx="6">
                        <c:v>7.6065347048145915</c:v>
                      </c:pt>
                      <c:pt idx="7">
                        <c:v>7.6638250236803582</c:v>
                      </c:pt>
                    </c:numCache>
                  </c:numRef>
                </c:val>
                <c:extLst xmlns:c16r2="http://schemas.microsoft.com/office/drawing/2015/06/chart" xmlns:c15="http://schemas.microsoft.com/office/drawing/2012/chart">
                  <c:ext xmlns:c16="http://schemas.microsoft.com/office/drawing/2014/chart" uri="{C3380CC4-5D6E-409C-BE32-E72D297353CC}">
                    <c16:uniqueId val="{0000000D-5D27-4F54-B4AD-0416946F99C1}"/>
                  </c:ext>
                </c:extLst>
              </c15:ser>
            </c15:filteredBarSeries>
          </c:ext>
        </c:extLst>
      </c:bar3DChart>
      <c:catAx>
        <c:axId val="39904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9049240"/>
        <c:crosses val="autoZero"/>
        <c:auto val="1"/>
        <c:lblAlgn val="ctr"/>
        <c:lblOffset val="100"/>
        <c:noMultiLvlLbl val="0"/>
      </c:catAx>
      <c:valAx>
        <c:axId val="399049240"/>
        <c:scaling>
          <c:orientation val="minMax"/>
          <c:min val="2"/>
        </c:scaling>
        <c:delete val="0"/>
        <c:axPos val="l"/>
        <c:majorGridlines>
          <c:spPr>
            <a:ln w="9525" cap="flat" cmpd="sng" algn="ctr">
              <a:solidFill>
                <a:schemeClr val="bg1">
                  <a:lumMod val="65000"/>
                  <a:alpha val="7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9049632"/>
        <c:crosses val="autoZero"/>
        <c:crossBetween val="between"/>
      </c:valAx>
      <c:spPr>
        <a:noFill/>
        <a:ln>
          <a:noFill/>
        </a:ln>
        <a:effectLst/>
      </c:spPr>
    </c:plotArea>
    <c:legend>
      <c:legendPos val="b"/>
      <c:layout>
        <c:manualLayout>
          <c:xMode val="edge"/>
          <c:yMode val="edge"/>
          <c:x val="0.31293615075841402"/>
          <c:y val="0.91280473661722505"/>
          <c:w val="0.37127444058970199"/>
          <c:h val="5.618751144479029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Sheet1!$R$5</c:f>
              <c:strCache>
                <c:ptCount val="1"/>
                <c:pt idx="0">
                  <c:v>Black Rate</c:v>
                </c:pt>
              </c:strCache>
            </c:strRef>
          </c:tx>
          <c:spPr>
            <a:solidFill>
              <a:schemeClr val="accent5">
                <a:lumMod val="75000"/>
                <a:alpha val="88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Sheet1!$Q$6:$Q$7</c:f>
              <c:strCache>
                <c:ptCount val="2"/>
                <c:pt idx="0">
                  <c:v>Preterm Births</c:v>
                </c:pt>
                <c:pt idx="1">
                  <c:v>Low Birthweight Births</c:v>
                </c:pt>
              </c:strCache>
            </c:strRef>
          </c:cat>
          <c:val>
            <c:numRef>
              <c:f>Sheet1!$R$6:$R$7</c:f>
              <c:numCache>
                <c:formatCode>General</c:formatCode>
                <c:ptCount val="2"/>
                <c:pt idx="0">
                  <c:v>20.8</c:v>
                </c:pt>
                <c:pt idx="1">
                  <c:v>15.2</c:v>
                </c:pt>
              </c:numCache>
            </c:numRef>
          </c:val>
          <c:extLst xmlns:c16r2="http://schemas.microsoft.com/office/drawing/2015/06/chart">
            <c:ext xmlns:c16="http://schemas.microsoft.com/office/drawing/2014/chart" uri="{C3380CC4-5D6E-409C-BE32-E72D297353CC}">
              <c16:uniqueId val="{00000000-38E9-4CE7-A6FD-CA441C99D40D}"/>
            </c:ext>
          </c:extLst>
        </c:ser>
        <c:ser>
          <c:idx val="1"/>
          <c:order val="1"/>
          <c:tx>
            <c:strRef>
              <c:f>Sheet1!$S$5</c:f>
              <c:strCache>
                <c:ptCount val="1"/>
                <c:pt idx="0">
                  <c:v>White Rate</c:v>
                </c:pt>
              </c:strCache>
            </c:strRef>
          </c:tx>
          <c:spPr>
            <a:solidFill>
              <a:srgbClr val="92D050">
                <a:alpha val="88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Sheet1!$Q$6:$Q$7</c:f>
              <c:strCache>
                <c:ptCount val="2"/>
                <c:pt idx="0">
                  <c:v>Preterm Births</c:v>
                </c:pt>
                <c:pt idx="1">
                  <c:v>Low Birthweight Births</c:v>
                </c:pt>
              </c:strCache>
            </c:strRef>
          </c:cat>
          <c:val>
            <c:numRef>
              <c:f>Sheet1!$S$6:$S$7</c:f>
              <c:numCache>
                <c:formatCode>General</c:formatCode>
                <c:ptCount val="2"/>
                <c:pt idx="0">
                  <c:v>13.2</c:v>
                </c:pt>
                <c:pt idx="1">
                  <c:v>7.8</c:v>
                </c:pt>
              </c:numCache>
            </c:numRef>
          </c:val>
          <c:extLst xmlns:c16r2="http://schemas.microsoft.com/office/drawing/2015/06/chart">
            <c:ext xmlns:c16="http://schemas.microsoft.com/office/drawing/2014/chart" uri="{C3380CC4-5D6E-409C-BE32-E72D297353CC}">
              <c16:uniqueId val="{00000001-38E9-4CE7-A6FD-CA441C99D40D}"/>
            </c:ext>
          </c:extLst>
        </c:ser>
        <c:dLbls>
          <c:showLegendKey val="0"/>
          <c:showVal val="1"/>
          <c:showCatName val="0"/>
          <c:showSerName val="0"/>
          <c:showPercent val="0"/>
          <c:showBubbleSize val="0"/>
        </c:dLbls>
        <c:gapWidth val="150"/>
        <c:shape val="box"/>
        <c:axId val="449420352"/>
        <c:axId val="449420744"/>
        <c:axId val="0"/>
      </c:bar3DChart>
      <c:catAx>
        <c:axId val="449420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49420744"/>
        <c:crosses val="autoZero"/>
        <c:auto val="1"/>
        <c:lblAlgn val="ctr"/>
        <c:lblOffset val="100"/>
        <c:noMultiLvlLbl val="0"/>
      </c:catAx>
      <c:valAx>
        <c:axId val="449420744"/>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Birth Outcomes Per Total</a:t>
                </a:r>
                <a:r>
                  <a:rPr lang="en-US" sz="1400" baseline="0" dirty="0"/>
                  <a:t> </a:t>
                </a:r>
              </a:p>
              <a:p>
                <a:pPr>
                  <a:defRPr sz="1400"/>
                </a:pPr>
                <a:r>
                  <a:rPr lang="en-US" sz="1400" baseline="0" dirty="0"/>
                  <a:t>Births in Escambia County</a:t>
                </a:r>
                <a:endParaRPr lang="en-US" sz="1400" dirty="0"/>
              </a:p>
            </c:rich>
          </c:tx>
          <c:layout>
            <c:manualLayout>
              <c:xMode val="edge"/>
              <c:yMode val="edge"/>
              <c:x val="2.2319732760677644E-2"/>
              <c:y val="0.3324108383510884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9420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Sheet2!$D$110</c:f>
              <c:strCache>
                <c:ptCount val="1"/>
                <c:pt idx="0">
                  <c:v>Healthcare Cost Per Capita</c:v>
                </c:pt>
              </c:strCache>
            </c:strRef>
          </c:tx>
          <c:spPr>
            <a:ln w="38100" cap="rnd">
              <a:solidFill>
                <a:schemeClr val="tx2">
                  <a:lumMod val="50000"/>
                </a:schemeClr>
              </a:solidFill>
              <a:round/>
            </a:ln>
            <a:effectLst/>
          </c:spPr>
          <c:marker>
            <c:symbol val="circle"/>
            <c:size val="5"/>
            <c:spPr>
              <a:solidFill>
                <a:schemeClr val="accent2"/>
              </a:solidFill>
              <a:ln w="38100">
                <a:solidFill>
                  <a:schemeClr val="tx2">
                    <a:lumMod val="50000"/>
                  </a:schemeClr>
                </a:solidFill>
              </a:ln>
              <a:effectLst/>
            </c:spPr>
          </c:marker>
          <c:dLbls>
            <c:dLbl>
              <c:idx val="0"/>
              <c:layout>
                <c:manualLayout>
                  <c:x val="-1.488095238095238E-3"/>
                  <c:y val="5.9748427672955975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no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17B-425D-8A9A-7643C22B378A}"/>
                </c:ext>
                <c:ext xmlns:c15="http://schemas.microsoft.com/office/drawing/2012/chart" uri="{CE6537A1-D6FC-4f65-9D91-7224C49458BB}">
                  <c15:layout/>
                </c:ext>
              </c:extLst>
            </c:dLbl>
            <c:dLbl>
              <c:idx val="24"/>
              <c:layout>
                <c:manualLayout>
                  <c:x val="-4.9107142857142967E-2"/>
                  <c:y val="7.861635220125784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no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17B-425D-8A9A-7643C22B378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no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Sheet2!$C$111:$C$135</c:f>
              <c:numCache>
                <c:formatCode>General</c:formatCod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Sheet2!$D$111:$D$135</c:f>
              <c:numCache>
                <c:formatCode>"$"#,##0</c:formatCode>
                <c:ptCount val="25"/>
                <c:pt idx="0">
                  <c:v>2843</c:v>
                </c:pt>
                <c:pt idx="1">
                  <c:v>3070</c:v>
                </c:pt>
                <c:pt idx="2">
                  <c:v>3287</c:v>
                </c:pt>
                <c:pt idx="3">
                  <c:v>3487</c:v>
                </c:pt>
                <c:pt idx="4">
                  <c:v>3641</c:v>
                </c:pt>
                <c:pt idx="5">
                  <c:v>3806</c:v>
                </c:pt>
                <c:pt idx="6">
                  <c:v>3964</c:v>
                </c:pt>
                <c:pt idx="7">
                  <c:v>4147</c:v>
                </c:pt>
                <c:pt idx="8">
                  <c:v>4345</c:v>
                </c:pt>
                <c:pt idx="9">
                  <c:v>4576</c:v>
                </c:pt>
                <c:pt idx="10">
                  <c:v>4857</c:v>
                </c:pt>
                <c:pt idx="11">
                  <c:v>5220</c:v>
                </c:pt>
                <c:pt idx="12">
                  <c:v>5668</c:v>
                </c:pt>
                <c:pt idx="13">
                  <c:v>6098</c:v>
                </c:pt>
                <c:pt idx="14">
                  <c:v>6481</c:v>
                </c:pt>
                <c:pt idx="15">
                  <c:v>6855</c:v>
                </c:pt>
                <c:pt idx="16">
                  <c:v>7233</c:v>
                </c:pt>
                <c:pt idx="17">
                  <c:v>7628</c:v>
                </c:pt>
                <c:pt idx="18">
                  <c:v>7897</c:v>
                </c:pt>
                <c:pt idx="19">
                  <c:v>8141</c:v>
                </c:pt>
                <c:pt idx="20">
                  <c:v>8404</c:v>
                </c:pt>
                <c:pt idx="21">
                  <c:v>8638</c:v>
                </c:pt>
                <c:pt idx="22">
                  <c:v>8915</c:v>
                </c:pt>
                <c:pt idx="23">
                  <c:v>9110</c:v>
                </c:pt>
                <c:pt idx="24">
                  <c:v>9515</c:v>
                </c:pt>
              </c:numCache>
            </c:numRef>
          </c:val>
          <c:smooth val="0"/>
          <c:extLst xmlns:c16r2="http://schemas.microsoft.com/office/drawing/2015/06/chart">
            <c:ext xmlns:c16="http://schemas.microsoft.com/office/drawing/2014/chart" uri="{C3380CC4-5D6E-409C-BE32-E72D297353CC}">
              <c16:uniqueId val="{00000002-B17B-425D-8A9A-7643C22B378A}"/>
            </c:ext>
          </c:extLst>
        </c:ser>
        <c:dLbls>
          <c:showLegendKey val="0"/>
          <c:showVal val="0"/>
          <c:showCatName val="0"/>
          <c:showSerName val="0"/>
          <c:showPercent val="0"/>
          <c:showBubbleSize val="0"/>
        </c:dLbls>
        <c:marker val="1"/>
        <c:smooth val="0"/>
        <c:axId val="261746472"/>
        <c:axId val="233963064"/>
      </c:lineChart>
      <c:lineChart>
        <c:grouping val="standard"/>
        <c:varyColors val="0"/>
        <c:ser>
          <c:idx val="2"/>
          <c:order val="1"/>
          <c:tx>
            <c:strRef>
              <c:f>Sheet2!$E$110</c:f>
              <c:strCache>
                <c:ptCount val="1"/>
                <c:pt idx="0">
                  <c:v>Life Expectancy at Birth</c:v>
                </c:pt>
              </c:strCache>
            </c:strRef>
          </c:tx>
          <c:spPr>
            <a:ln w="38100" cap="rnd">
              <a:solidFill>
                <a:schemeClr val="accent3">
                  <a:lumMod val="60000"/>
                  <a:lumOff val="40000"/>
                </a:schemeClr>
              </a:solidFill>
              <a:round/>
            </a:ln>
            <a:effectLst/>
          </c:spPr>
          <c:marker>
            <c:symbol val="circle"/>
            <c:size val="5"/>
            <c:spPr>
              <a:solidFill>
                <a:schemeClr val="accent3"/>
              </a:solidFill>
              <a:ln w="38100">
                <a:solidFill>
                  <a:schemeClr val="accent3">
                    <a:lumMod val="60000"/>
                    <a:lumOff val="40000"/>
                  </a:schemeClr>
                </a:solidFill>
              </a:ln>
              <a:effectLst/>
            </c:spPr>
          </c:marker>
          <c:val>
            <c:numRef>
              <c:f>Sheet2!$E$111:$E$135</c:f>
              <c:numCache>
                <c:formatCode>General</c:formatCode>
                <c:ptCount val="25"/>
                <c:pt idx="0">
                  <c:v>75.400000000000006</c:v>
                </c:pt>
                <c:pt idx="1">
                  <c:v>75.5</c:v>
                </c:pt>
                <c:pt idx="2">
                  <c:v>75.8</c:v>
                </c:pt>
                <c:pt idx="3">
                  <c:v>75.5</c:v>
                </c:pt>
                <c:pt idx="4">
                  <c:v>75.7</c:v>
                </c:pt>
                <c:pt idx="5">
                  <c:v>75.8</c:v>
                </c:pt>
                <c:pt idx="6">
                  <c:v>76.099999999999994</c:v>
                </c:pt>
                <c:pt idx="7">
                  <c:v>76.5</c:v>
                </c:pt>
                <c:pt idx="8">
                  <c:v>76.7</c:v>
                </c:pt>
                <c:pt idx="9">
                  <c:v>76.7</c:v>
                </c:pt>
                <c:pt idx="10">
                  <c:v>76.8</c:v>
                </c:pt>
                <c:pt idx="11">
                  <c:v>77</c:v>
                </c:pt>
                <c:pt idx="12">
                  <c:v>77</c:v>
                </c:pt>
                <c:pt idx="13">
                  <c:v>77.2</c:v>
                </c:pt>
                <c:pt idx="14">
                  <c:v>77.599999999999994</c:v>
                </c:pt>
                <c:pt idx="15">
                  <c:v>77.599999999999994</c:v>
                </c:pt>
                <c:pt idx="16">
                  <c:v>77.8</c:v>
                </c:pt>
                <c:pt idx="17">
                  <c:v>78.099999999999994</c:v>
                </c:pt>
                <c:pt idx="18">
                  <c:v>78.2</c:v>
                </c:pt>
                <c:pt idx="19">
                  <c:v>78.5</c:v>
                </c:pt>
                <c:pt idx="20">
                  <c:v>78.7</c:v>
                </c:pt>
                <c:pt idx="21">
                  <c:v>78.7</c:v>
                </c:pt>
                <c:pt idx="22">
                  <c:v>78.8</c:v>
                </c:pt>
                <c:pt idx="23">
                  <c:v>78.8</c:v>
                </c:pt>
                <c:pt idx="24">
                  <c:v>78.8</c:v>
                </c:pt>
              </c:numCache>
            </c:numRef>
          </c:val>
          <c:smooth val="0"/>
          <c:extLst xmlns:c16r2="http://schemas.microsoft.com/office/drawing/2015/06/chart">
            <c:ext xmlns:c16="http://schemas.microsoft.com/office/drawing/2014/chart" uri="{C3380CC4-5D6E-409C-BE32-E72D297353CC}">
              <c16:uniqueId val="{00000003-B17B-425D-8A9A-7643C22B378A}"/>
            </c:ext>
          </c:extLst>
        </c:ser>
        <c:dLbls>
          <c:showLegendKey val="0"/>
          <c:showVal val="0"/>
          <c:showCatName val="0"/>
          <c:showSerName val="0"/>
          <c:showPercent val="0"/>
          <c:showBubbleSize val="0"/>
        </c:dLbls>
        <c:marker val="1"/>
        <c:smooth val="0"/>
        <c:axId val="262303560"/>
        <c:axId val="260833784"/>
      </c:lineChart>
      <c:catAx>
        <c:axId val="261746472"/>
        <c:scaling>
          <c:orientation val="minMax"/>
        </c:scaling>
        <c:delete val="0"/>
        <c:axPos val="b"/>
        <c:numFmt formatCode="General" sourceLinked="1"/>
        <c:majorTickMark val="none"/>
        <c:minorTickMark val="none"/>
        <c:tickLblPos val="nextTo"/>
        <c:spPr>
          <a:noFill/>
          <a:ln w="9525" cap="flat" cmpd="sng" algn="ctr">
            <a:solidFill>
              <a:schemeClr val="tx1">
                <a:lumMod val="75000"/>
                <a:alpha val="50000"/>
              </a:schemeClr>
            </a:solidFill>
            <a:round/>
          </a:ln>
          <a:effectLst/>
        </c:spPr>
        <c:txPr>
          <a:bodyPr rot="270000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33963064"/>
        <c:crosses val="autoZero"/>
        <c:auto val="1"/>
        <c:lblAlgn val="ctr"/>
        <c:lblOffset val="100"/>
        <c:noMultiLvlLbl val="0"/>
      </c:catAx>
      <c:valAx>
        <c:axId val="233963064"/>
        <c:scaling>
          <c:orientation val="minMax"/>
        </c:scaling>
        <c:delete val="0"/>
        <c:axPos val="l"/>
        <c:majorGridlines>
          <c:spPr>
            <a:ln w="9525" cap="flat" cmpd="sng" algn="ctr">
              <a:solidFill>
                <a:schemeClr val="tx1">
                  <a:lumMod val="75000"/>
                  <a:alpha val="5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1746472"/>
        <c:crosses val="autoZero"/>
        <c:crossBetween val="between"/>
      </c:valAx>
      <c:valAx>
        <c:axId val="260833784"/>
        <c:scaling>
          <c:orientation val="minMax"/>
          <c:max val="100"/>
          <c:min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62303560"/>
        <c:crosses val="max"/>
        <c:crossBetween val="between"/>
      </c:valAx>
      <c:catAx>
        <c:axId val="262303560"/>
        <c:scaling>
          <c:orientation val="minMax"/>
        </c:scaling>
        <c:delete val="1"/>
        <c:axPos val="b"/>
        <c:majorTickMark val="out"/>
        <c:minorTickMark val="none"/>
        <c:tickLblPos val="nextTo"/>
        <c:crossAx val="26083378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US Poverty Rates</a:t>
            </a:r>
          </a:p>
        </c:rich>
      </c:tx>
      <c:layout>
        <c:manualLayout>
          <c:xMode val="edge"/>
          <c:yMode val="edge"/>
          <c:x val="0.40902416044148321"/>
          <c:y val="3.5714294083777201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8815420508333891E-2"/>
          <c:y val="0.12581813034733086"/>
          <c:w val="0.92121306952015614"/>
          <c:h val="0.67309586452377779"/>
        </c:manualLayout>
      </c:layout>
      <c:lineChart>
        <c:grouping val="standard"/>
        <c:varyColors val="0"/>
        <c:ser>
          <c:idx val="1"/>
          <c:order val="1"/>
          <c:tx>
            <c:strRef>
              <c:f>Sheet2!$D$4</c:f>
              <c:strCache>
                <c:ptCount val="1"/>
                <c:pt idx="0">
                  <c:v>Povery (All People)</c:v>
                </c:pt>
              </c:strCache>
            </c:strRef>
          </c:tx>
          <c:spPr>
            <a:ln w="28575" cap="rnd">
              <a:solidFill>
                <a:schemeClr val="tx2">
                  <a:lumMod val="50000"/>
                </a:schemeClr>
              </a:solidFill>
              <a:round/>
            </a:ln>
            <a:effectLst/>
          </c:spPr>
          <c:marker>
            <c:symbol val="none"/>
          </c:marker>
          <c:dLbls>
            <c:dLbl>
              <c:idx val="0"/>
              <c:layout>
                <c:manualLayout>
                  <c:x val="-3.9305583596922176E-2"/>
                  <c:y val="-4.23863039847291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77-4E88-954F-32551BBDC25A}"/>
                </c:ext>
                <c:ext xmlns:c15="http://schemas.microsoft.com/office/drawing/2012/chart" uri="{CE6537A1-D6FC-4f65-9D91-7224C49458BB}">
                  <c15:layout/>
                </c:ext>
              </c:extLst>
            </c:dLbl>
            <c:dLbl>
              <c:idx val="24"/>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F77-4E88-954F-32551BBDC25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Sheet2!$C$4:$C$30</c:f>
              <c:strCache>
                <c:ptCount val="26"/>
                <c:pt idx="0">
                  <c:v>1990 </c:v>
                </c:pt>
                <c:pt idx="1">
                  <c:v>1991 </c:v>
                </c:pt>
                <c:pt idx="2">
                  <c:v>1992 </c:v>
                </c:pt>
                <c:pt idx="3">
                  <c:v>1993 </c:v>
                </c:pt>
                <c:pt idx="4">
                  <c:v>1994 </c:v>
                </c:pt>
                <c:pt idx="5">
                  <c:v>1995 </c:v>
                </c:pt>
                <c:pt idx="6">
                  <c:v>1996 </c:v>
                </c:pt>
                <c:pt idx="7">
                  <c:v>1997 </c:v>
                </c:pt>
                <c:pt idx="8">
                  <c:v>1998 </c:v>
                </c:pt>
                <c:pt idx="9">
                  <c:v>1999 </c:v>
                </c:pt>
                <c:pt idx="10">
                  <c:v>2000 </c:v>
                </c:pt>
                <c:pt idx="11">
                  <c:v>2001 </c:v>
                </c:pt>
                <c:pt idx="12">
                  <c:v>2002 </c:v>
                </c:pt>
                <c:pt idx="13">
                  <c:v>2003 </c:v>
                </c:pt>
                <c:pt idx="14">
                  <c:v>2004 </c:v>
                </c:pt>
                <c:pt idx="15">
                  <c:v>2005 </c:v>
                </c:pt>
                <c:pt idx="16">
                  <c:v>2006 </c:v>
                </c:pt>
                <c:pt idx="17">
                  <c:v>2007 </c:v>
                </c:pt>
                <c:pt idx="18">
                  <c:v>2008 </c:v>
                </c:pt>
                <c:pt idx="19">
                  <c:v>2009 </c:v>
                </c:pt>
                <c:pt idx="20">
                  <c:v>2010 </c:v>
                </c:pt>
                <c:pt idx="21">
                  <c:v>2011 </c:v>
                </c:pt>
                <c:pt idx="22">
                  <c:v>2012 </c:v>
                </c:pt>
                <c:pt idx="23">
                  <c:v>2013 </c:v>
                </c:pt>
                <c:pt idx="24">
                  <c:v>2014 </c:v>
                </c:pt>
                <c:pt idx="25">
                  <c:v>2015 </c:v>
                </c:pt>
              </c:strCache>
              <c:extLst xmlns:c16r2="http://schemas.microsoft.com/office/drawing/2015/06/chart"/>
            </c:strRef>
          </c:cat>
          <c:val>
            <c:numRef>
              <c:f>Sheet2!$D$5:$D$30</c:f>
              <c:numCache>
                <c:formatCode>0.0</c:formatCode>
                <c:ptCount val="25"/>
                <c:pt idx="0">
                  <c:v>14.2</c:v>
                </c:pt>
                <c:pt idx="1">
                  <c:v>14.8</c:v>
                </c:pt>
                <c:pt idx="2">
                  <c:v>15.1</c:v>
                </c:pt>
                <c:pt idx="3">
                  <c:v>14.5</c:v>
                </c:pt>
                <c:pt idx="4">
                  <c:v>13.8</c:v>
                </c:pt>
                <c:pt idx="5">
                  <c:v>13.7</c:v>
                </c:pt>
                <c:pt idx="6">
                  <c:v>13.3</c:v>
                </c:pt>
                <c:pt idx="7">
                  <c:v>12.7</c:v>
                </c:pt>
                <c:pt idx="8">
                  <c:v>11.9</c:v>
                </c:pt>
                <c:pt idx="9">
                  <c:v>11.3</c:v>
                </c:pt>
                <c:pt idx="10">
                  <c:v>11.7</c:v>
                </c:pt>
                <c:pt idx="11">
                  <c:v>12.1</c:v>
                </c:pt>
                <c:pt idx="12">
                  <c:v>12.5</c:v>
                </c:pt>
                <c:pt idx="13">
                  <c:v>12.7</c:v>
                </c:pt>
                <c:pt idx="14">
                  <c:v>12.6</c:v>
                </c:pt>
                <c:pt idx="15">
                  <c:v>12.3</c:v>
                </c:pt>
                <c:pt idx="16">
                  <c:v>12.5</c:v>
                </c:pt>
                <c:pt idx="17">
                  <c:v>13.2</c:v>
                </c:pt>
                <c:pt idx="18">
                  <c:v>14.3</c:v>
                </c:pt>
                <c:pt idx="19">
                  <c:v>15.1</c:v>
                </c:pt>
                <c:pt idx="20">
                  <c:v>15</c:v>
                </c:pt>
                <c:pt idx="21">
                  <c:v>15</c:v>
                </c:pt>
                <c:pt idx="22">
                  <c:v>14.8</c:v>
                </c:pt>
                <c:pt idx="23">
                  <c:v>14.8</c:v>
                </c:pt>
                <c:pt idx="24">
                  <c:v>13.5</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2-7F77-4E88-954F-32551BBDC25A}"/>
            </c:ext>
          </c:extLst>
        </c:ser>
        <c:ser>
          <c:idx val="3"/>
          <c:order val="3"/>
          <c:tx>
            <c:strRef>
              <c:f>Sheet2!$F$4</c:f>
              <c:strCache>
                <c:ptCount val="1"/>
                <c:pt idx="0">
                  <c:v>Poverty (Under 18 Years)</c:v>
                </c:pt>
              </c:strCache>
            </c:strRef>
          </c:tx>
          <c:spPr>
            <a:ln w="28575" cap="rnd">
              <a:solidFill>
                <a:schemeClr val="accent3">
                  <a:lumMod val="60000"/>
                  <a:lumOff val="40000"/>
                </a:schemeClr>
              </a:solidFill>
              <a:round/>
            </a:ln>
            <a:effectLst/>
          </c:spPr>
          <c:marker>
            <c:symbol val="none"/>
          </c:marker>
          <c:dPt>
            <c:idx val="24"/>
            <c:marker>
              <c:symbol val="none"/>
            </c:marker>
            <c:bubble3D val="0"/>
            <c:extLst xmlns:c16r2="http://schemas.microsoft.com/office/drawing/2015/06/chart">
              <c:ext xmlns:c16="http://schemas.microsoft.com/office/drawing/2014/chart" uri="{C3380CC4-5D6E-409C-BE32-E72D297353CC}">
                <c16:uniqueId val="{00000003-7F77-4E88-954F-32551BBDC25A}"/>
              </c:ext>
            </c:extLst>
          </c:dPt>
          <c:dLbls>
            <c:dLbl>
              <c:idx val="0"/>
              <c:layout>
                <c:manualLayout>
                  <c:x val="-3.9305583596922176E-2"/>
                  <c:y val="-4.541660701503220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F77-4E88-954F-32551BBDC25A}"/>
                </c:ext>
                <c:ext xmlns:c15="http://schemas.microsoft.com/office/drawing/2012/chart" uri="{CE6537A1-D6FC-4f65-9D91-7224C49458BB}">
                  <c15:layout/>
                </c:ext>
              </c:extLst>
            </c:dLbl>
            <c:dLbl>
              <c:idx val="24"/>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F77-4E88-954F-32551BBDC25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Sheet2!$C$4:$C$30</c:f>
              <c:strCache>
                <c:ptCount val="26"/>
                <c:pt idx="0">
                  <c:v>1990 </c:v>
                </c:pt>
                <c:pt idx="1">
                  <c:v>1991 </c:v>
                </c:pt>
                <c:pt idx="2">
                  <c:v>1992 </c:v>
                </c:pt>
                <c:pt idx="3">
                  <c:v>1993 </c:v>
                </c:pt>
                <c:pt idx="4">
                  <c:v>1994 </c:v>
                </c:pt>
                <c:pt idx="5">
                  <c:v>1995 </c:v>
                </c:pt>
                <c:pt idx="6">
                  <c:v>1996 </c:v>
                </c:pt>
                <c:pt idx="7">
                  <c:v>1997 </c:v>
                </c:pt>
                <c:pt idx="8">
                  <c:v>1998 </c:v>
                </c:pt>
                <c:pt idx="9">
                  <c:v>1999 </c:v>
                </c:pt>
                <c:pt idx="10">
                  <c:v>2000 </c:v>
                </c:pt>
                <c:pt idx="11">
                  <c:v>2001 </c:v>
                </c:pt>
                <c:pt idx="12">
                  <c:v>2002 </c:v>
                </c:pt>
                <c:pt idx="13">
                  <c:v>2003 </c:v>
                </c:pt>
                <c:pt idx="14">
                  <c:v>2004 </c:v>
                </c:pt>
                <c:pt idx="15">
                  <c:v>2005 </c:v>
                </c:pt>
                <c:pt idx="16">
                  <c:v>2006 </c:v>
                </c:pt>
                <c:pt idx="17">
                  <c:v>2007 </c:v>
                </c:pt>
                <c:pt idx="18">
                  <c:v>2008 </c:v>
                </c:pt>
                <c:pt idx="19">
                  <c:v>2009 </c:v>
                </c:pt>
                <c:pt idx="20">
                  <c:v>2010 </c:v>
                </c:pt>
                <c:pt idx="21">
                  <c:v>2011 </c:v>
                </c:pt>
                <c:pt idx="22">
                  <c:v>2012 </c:v>
                </c:pt>
                <c:pt idx="23">
                  <c:v>2013 </c:v>
                </c:pt>
                <c:pt idx="24">
                  <c:v>2014 </c:v>
                </c:pt>
                <c:pt idx="25">
                  <c:v>2015 </c:v>
                </c:pt>
              </c:strCache>
              <c:extLst xmlns:c16r2="http://schemas.microsoft.com/office/drawing/2015/06/chart"/>
            </c:strRef>
          </c:cat>
          <c:val>
            <c:numRef>
              <c:f>Sheet2!$F$5:$F$30</c:f>
              <c:numCache>
                <c:formatCode>General</c:formatCode>
                <c:ptCount val="25"/>
                <c:pt idx="0">
                  <c:v>21.8</c:v>
                </c:pt>
                <c:pt idx="1">
                  <c:v>22.3</c:v>
                </c:pt>
                <c:pt idx="2">
                  <c:v>22.7</c:v>
                </c:pt>
                <c:pt idx="3">
                  <c:v>21.8</c:v>
                </c:pt>
                <c:pt idx="4">
                  <c:v>20.8</c:v>
                </c:pt>
                <c:pt idx="5">
                  <c:v>20.5</c:v>
                </c:pt>
                <c:pt idx="6">
                  <c:v>19.899999999999999</c:v>
                </c:pt>
                <c:pt idx="7">
                  <c:v>18.899999999999999</c:v>
                </c:pt>
                <c:pt idx="8">
                  <c:v>17.100000000000001</c:v>
                </c:pt>
                <c:pt idx="9">
                  <c:v>16.2</c:v>
                </c:pt>
                <c:pt idx="10">
                  <c:v>16.3</c:v>
                </c:pt>
                <c:pt idx="11">
                  <c:v>16.7</c:v>
                </c:pt>
                <c:pt idx="12">
                  <c:v>17.600000000000001</c:v>
                </c:pt>
                <c:pt idx="13">
                  <c:v>17.8</c:v>
                </c:pt>
                <c:pt idx="14">
                  <c:v>17.600000000000001</c:v>
                </c:pt>
                <c:pt idx="15">
                  <c:v>17.399999999999999</c:v>
                </c:pt>
                <c:pt idx="16">
                  <c:v>18</c:v>
                </c:pt>
                <c:pt idx="17">
                  <c:v>19</c:v>
                </c:pt>
                <c:pt idx="18">
                  <c:v>20.7</c:v>
                </c:pt>
                <c:pt idx="19">
                  <c:v>22</c:v>
                </c:pt>
                <c:pt idx="20">
                  <c:v>21.9</c:v>
                </c:pt>
                <c:pt idx="21">
                  <c:v>21.8</c:v>
                </c:pt>
                <c:pt idx="22">
                  <c:v>21.5</c:v>
                </c:pt>
                <c:pt idx="23">
                  <c:v>21.1</c:v>
                </c:pt>
                <c:pt idx="24">
                  <c:v>19.7</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05-7F77-4E88-954F-32551BBDC25A}"/>
            </c:ext>
          </c:extLst>
        </c:ser>
        <c:dLbls>
          <c:showLegendKey val="0"/>
          <c:showVal val="0"/>
          <c:showCatName val="0"/>
          <c:showSerName val="0"/>
          <c:showPercent val="0"/>
          <c:showBubbleSize val="0"/>
        </c:dLbls>
        <c:smooth val="0"/>
        <c:axId val="396127344"/>
        <c:axId val="262073856"/>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Sheet2!$C$4</c15:sqref>
                        </c15:formulaRef>
                      </c:ext>
                    </c:extLst>
                    <c:strCache>
                      <c:ptCount val="1"/>
                      <c:pt idx="0">
                        <c:v>Year</c:v>
                      </c:pt>
                    </c:strCache>
                  </c:strRef>
                </c:tx>
                <c:spPr>
                  <a:ln w="28575" cap="rnd">
                    <a:solidFill>
                      <a:schemeClr val="accent1"/>
                    </a:solidFill>
                    <a:round/>
                  </a:ln>
                  <a:effectLst/>
                </c:spPr>
                <c:marker>
                  <c:symbol val="none"/>
                </c:marker>
                <c:cat>
                  <c:strRef>
                    <c:extLst xmlns:c16r2="http://schemas.microsoft.com/office/drawing/2015/06/chart">
                      <c:ext uri="{02D57815-91ED-43cb-92C2-25804820EDAC}">
                        <c15:formulaRef>
                          <c15:sqref>Sheet2!$C$4:$C$30</c15:sqref>
                        </c15:formulaRef>
                      </c:ext>
                    </c:extLst>
                    <c:strCache>
                      <c:ptCount val="26"/>
                      <c:pt idx="0">
                        <c:v>1990 </c:v>
                      </c:pt>
                      <c:pt idx="1">
                        <c:v>1991 </c:v>
                      </c:pt>
                      <c:pt idx="2">
                        <c:v>1992 </c:v>
                      </c:pt>
                      <c:pt idx="3">
                        <c:v>1993 </c:v>
                      </c:pt>
                      <c:pt idx="4">
                        <c:v>1994 </c:v>
                      </c:pt>
                      <c:pt idx="5">
                        <c:v>1995 </c:v>
                      </c:pt>
                      <c:pt idx="6">
                        <c:v>1996 </c:v>
                      </c:pt>
                      <c:pt idx="7">
                        <c:v>1997 </c:v>
                      </c:pt>
                      <c:pt idx="8">
                        <c:v>1998 </c:v>
                      </c:pt>
                      <c:pt idx="9">
                        <c:v>1999 </c:v>
                      </c:pt>
                      <c:pt idx="10">
                        <c:v>2000 </c:v>
                      </c:pt>
                      <c:pt idx="11">
                        <c:v>2001 </c:v>
                      </c:pt>
                      <c:pt idx="12">
                        <c:v>2002 </c:v>
                      </c:pt>
                      <c:pt idx="13">
                        <c:v>2003 </c:v>
                      </c:pt>
                      <c:pt idx="14">
                        <c:v>2004 </c:v>
                      </c:pt>
                      <c:pt idx="15">
                        <c:v>2005 </c:v>
                      </c:pt>
                      <c:pt idx="16">
                        <c:v>2006 </c:v>
                      </c:pt>
                      <c:pt idx="17">
                        <c:v>2007 </c:v>
                      </c:pt>
                      <c:pt idx="18">
                        <c:v>2008 </c:v>
                      </c:pt>
                      <c:pt idx="19">
                        <c:v>2009 </c:v>
                      </c:pt>
                      <c:pt idx="20">
                        <c:v>2010 </c:v>
                      </c:pt>
                      <c:pt idx="21">
                        <c:v>2011 </c:v>
                      </c:pt>
                      <c:pt idx="22">
                        <c:v>2012 </c:v>
                      </c:pt>
                      <c:pt idx="23">
                        <c:v>2013 </c:v>
                      </c:pt>
                      <c:pt idx="24">
                        <c:v>2014 </c:v>
                      </c:pt>
                      <c:pt idx="25">
                        <c:v>2015 </c:v>
                      </c:pt>
                    </c:strCache>
                  </c:strRef>
                </c:cat>
                <c:val>
                  <c:numRef>
                    <c:extLst xmlns:c16r2="http://schemas.microsoft.com/office/drawing/2015/06/chart">
                      <c:ext uri="{02D57815-91ED-43cb-92C2-25804820EDAC}">
                        <c15:formulaRef>
                          <c15:sqref>Sheet2!$C$5:$C$30</c15:sqref>
                        </c15:formulaRef>
                      </c:ext>
                    </c:extLst>
                    <c:numCache>
                      <c:formatCode>General_)</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val>
                <c:smooth val="0"/>
                <c:extLst xmlns:c16r2="http://schemas.microsoft.com/office/drawing/2015/06/chart">
                  <c:ext xmlns:c16="http://schemas.microsoft.com/office/drawing/2014/chart" uri="{C3380CC4-5D6E-409C-BE32-E72D297353CC}">
                    <c16:uniqueId val="{00000006-7F77-4E88-954F-32551BBDC25A}"/>
                  </c:ext>
                </c:extLst>
              </c15:ser>
            </c15:filteredLineSeries>
            <c15:filteredLin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Sheet2!$E$4</c15:sqref>
                        </c15:formulaRef>
                      </c:ext>
                    </c:extLst>
                    <c:strCache>
                      <c:ptCount val="1"/>
                      <c:pt idx="0">
                        <c:v>Healthcare Cost Per Person</c:v>
                      </c:pt>
                    </c:strCache>
                  </c:strRef>
                </c:tx>
                <c:spPr>
                  <a:ln w="28575" cap="rnd">
                    <a:solidFill>
                      <a:schemeClr val="accent3"/>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Sheet2!$C$4:$C$30</c15:sqref>
                        </c15:formulaRef>
                      </c:ext>
                    </c:extLst>
                    <c:strCache>
                      <c:ptCount val="26"/>
                      <c:pt idx="0">
                        <c:v>1990 </c:v>
                      </c:pt>
                      <c:pt idx="1">
                        <c:v>1991 </c:v>
                      </c:pt>
                      <c:pt idx="2">
                        <c:v>1992 </c:v>
                      </c:pt>
                      <c:pt idx="3">
                        <c:v>1993 </c:v>
                      </c:pt>
                      <c:pt idx="4">
                        <c:v>1994 </c:v>
                      </c:pt>
                      <c:pt idx="5">
                        <c:v>1995 </c:v>
                      </c:pt>
                      <c:pt idx="6">
                        <c:v>1996 </c:v>
                      </c:pt>
                      <c:pt idx="7">
                        <c:v>1997 </c:v>
                      </c:pt>
                      <c:pt idx="8">
                        <c:v>1998 </c:v>
                      </c:pt>
                      <c:pt idx="9">
                        <c:v>1999 </c:v>
                      </c:pt>
                      <c:pt idx="10">
                        <c:v>2000 </c:v>
                      </c:pt>
                      <c:pt idx="11">
                        <c:v>2001 </c:v>
                      </c:pt>
                      <c:pt idx="12">
                        <c:v>2002 </c:v>
                      </c:pt>
                      <c:pt idx="13">
                        <c:v>2003 </c:v>
                      </c:pt>
                      <c:pt idx="14">
                        <c:v>2004 </c:v>
                      </c:pt>
                      <c:pt idx="15">
                        <c:v>2005 </c:v>
                      </c:pt>
                      <c:pt idx="16">
                        <c:v>2006 </c:v>
                      </c:pt>
                      <c:pt idx="17">
                        <c:v>2007 </c:v>
                      </c:pt>
                      <c:pt idx="18">
                        <c:v>2008 </c:v>
                      </c:pt>
                      <c:pt idx="19">
                        <c:v>2009 </c:v>
                      </c:pt>
                      <c:pt idx="20">
                        <c:v>2010 </c:v>
                      </c:pt>
                      <c:pt idx="21">
                        <c:v>2011 </c:v>
                      </c:pt>
                      <c:pt idx="22">
                        <c:v>2012 </c:v>
                      </c:pt>
                      <c:pt idx="23">
                        <c:v>2013 </c:v>
                      </c:pt>
                      <c:pt idx="24">
                        <c:v>2014 </c:v>
                      </c:pt>
                      <c:pt idx="25">
                        <c:v>2015 </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Sheet2!$E$5:$E$30</c15:sqref>
                        </c15:formulaRef>
                      </c:ext>
                    </c:extLst>
                    <c:numCache>
                      <c:formatCode>"$"#,##0</c:formatCode>
                      <c:ptCount val="25"/>
                      <c:pt idx="0">
                        <c:v>3070</c:v>
                      </c:pt>
                      <c:pt idx="1">
                        <c:v>3287</c:v>
                      </c:pt>
                      <c:pt idx="2">
                        <c:v>3487</c:v>
                      </c:pt>
                      <c:pt idx="3">
                        <c:v>3641</c:v>
                      </c:pt>
                      <c:pt idx="4">
                        <c:v>3806</c:v>
                      </c:pt>
                      <c:pt idx="5">
                        <c:v>3964</c:v>
                      </c:pt>
                      <c:pt idx="6">
                        <c:v>4147</c:v>
                      </c:pt>
                      <c:pt idx="7">
                        <c:v>4345</c:v>
                      </c:pt>
                      <c:pt idx="8">
                        <c:v>4576</c:v>
                      </c:pt>
                      <c:pt idx="9">
                        <c:v>4857</c:v>
                      </c:pt>
                      <c:pt idx="10">
                        <c:v>5220</c:v>
                      </c:pt>
                      <c:pt idx="11">
                        <c:v>5668</c:v>
                      </c:pt>
                      <c:pt idx="12">
                        <c:v>6098</c:v>
                      </c:pt>
                      <c:pt idx="13">
                        <c:v>6481</c:v>
                      </c:pt>
                      <c:pt idx="14">
                        <c:v>6855</c:v>
                      </c:pt>
                      <c:pt idx="15">
                        <c:v>7233</c:v>
                      </c:pt>
                      <c:pt idx="16">
                        <c:v>7628</c:v>
                      </c:pt>
                      <c:pt idx="17">
                        <c:v>7897</c:v>
                      </c:pt>
                      <c:pt idx="18">
                        <c:v>8141</c:v>
                      </c:pt>
                      <c:pt idx="19">
                        <c:v>8404</c:v>
                      </c:pt>
                      <c:pt idx="20">
                        <c:v>8638</c:v>
                      </c:pt>
                      <c:pt idx="21">
                        <c:v>8915</c:v>
                      </c:pt>
                      <c:pt idx="22">
                        <c:v>9110</c:v>
                      </c:pt>
                      <c:pt idx="23">
                        <c:v>9515</c:v>
                      </c:pt>
                      <c:pt idx="24">
                        <c:v>9990</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7-7F77-4E88-954F-32551BBDC25A}"/>
                  </c:ext>
                </c:extLst>
              </c15:ser>
            </c15:filteredLineSeries>
          </c:ext>
        </c:extLst>
      </c:lineChart>
      <c:catAx>
        <c:axId val="39612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62073856"/>
        <c:crosses val="autoZero"/>
        <c:auto val="1"/>
        <c:lblAlgn val="ctr"/>
        <c:lblOffset val="100"/>
        <c:noMultiLvlLbl val="0"/>
      </c:catAx>
      <c:valAx>
        <c:axId val="262073856"/>
        <c:scaling>
          <c:orientation val="minMax"/>
          <c:min val="8"/>
        </c:scaling>
        <c:delete val="0"/>
        <c:axPos val="l"/>
        <c:majorGridlines>
          <c:spPr>
            <a:ln w="9525" cap="flat" cmpd="sng" algn="ctr">
              <a:solidFill>
                <a:schemeClr val="tx1">
                  <a:alpha val="2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612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5646F-9A7A-4EB9-AE5E-23948605CE5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5ABD0B2-EEA8-4C04-81A7-13C052CA1769}">
      <dgm:prSet/>
      <dgm:spPr/>
      <dgm:t>
        <a:bodyPr/>
        <a:lstStyle/>
        <a:p>
          <a:r>
            <a:rPr lang="en-US" dirty="0"/>
            <a:t>Health</a:t>
          </a:r>
        </a:p>
      </dgm:t>
    </dgm:pt>
    <dgm:pt modelId="{52FFB7BD-AFC6-44DD-A1C7-0F6B52F92418}" type="parTrans" cxnId="{B9CD36F0-C10D-41D2-B7E1-394F8D3C1BDD}">
      <dgm:prSet/>
      <dgm:spPr/>
      <dgm:t>
        <a:bodyPr/>
        <a:lstStyle/>
        <a:p>
          <a:endParaRPr lang="en-US"/>
        </a:p>
      </dgm:t>
    </dgm:pt>
    <dgm:pt modelId="{8962212A-047C-47A7-9B00-CE004D9354F1}" type="sibTrans" cxnId="{B9CD36F0-C10D-41D2-B7E1-394F8D3C1BDD}">
      <dgm:prSet/>
      <dgm:spPr/>
      <dgm:t>
        <a:bodyPr/>
        <a:lstStyle/>
        <a:p>
          <a:endParaRPr lang="en-US"/>
        </a:p>
      </dgm:t>
    </dgm:pt>
    <dgm:pt modelId="{716BD3DB-E92B-4618-A0C6-950A664DEFD1}">
      <dgm:prSet custT="1"/>
      <dgm:spPr/>
      <dgm:t>
        <a:bodyPr/>
        <a:lstStyle/>
        <a:p>
          <a:r>
            <a:rPr lang="en-US" sz="2400" b="1" dirty="0"/>
            <a:t>Income</a:t>
          </a:r>
        </a:p>
      </dgm:t>
    </dgm:pt>
    <dgm:pt modelId="{D8759B44-5418-4463-88CF-F81758FA402D}" type="parTrans" cxnId="{C90D82DE-9496-4E58-8FE6-AAFF044020CB}">
      <dgm:prSet/>
      <dgm:spPr/>
      <dgm:t>
        <a:bodyPr/>
        <a:lstStyle/>
        <a:p>
          <a:endParaRPr lang="en-US"/>
        </a:p>
      </dgm:t>
    </dgm:pt>
    <dgm:pt modelId="{C6A2B326-9989-4083-8F8C-533C595FDE88}" type="sibTrans" cxnId="{C90D82DE-9496-4E58-8FE6-AAFF044020CB}">
      <dgm:prSet/>
      <dgm:spPr/>
      <dgm:t>
        <a:bodyPr/>
        <a:lstStyle/>
        <a:p>
          <a:endParaRPr lang="en-US"/>
        </a:p>
      </dgm:t>
    </dgm:pt>
    <dgm:pt modelId="{13892CDD-F456-4786-BB97-A3EF59596B0C}">
      <dgm:prSet custT="1"/>
      <dgm:spPr/>
      <dgm:t>
        <a:bodyPr/>
        <a:lstStyle/>
        <a:p>
          <a:r>
            <a:rPr lang="en-US" sz="2400" b="1" dirty="0"/>
            <a:t>Environ-</a:t>
          </a:r>
          <a:r>
            <a:rPr lang="en-US" sz="2400" b="1" dirty="0" err="1"/>
            <a:t>ment</a:t>
          </a:r>
          <a:endParaRPr lang="en-US" sz="2400" b="1" dirty="0"/>
        </a:p>
      </dgm:t>
    </dgm:pt>
    <dgm:pt modelId="{9B923B29-03A1-43F3-9223-F6F3385FD9D0}" type="parTrans" cxnId="{4BC62E72-9E51-4FBD-BAC8-7C6701684E93}">
      <dgm:prSet/>
      <dgm:spPr/>
      <dgm:t>
        <a:bodyPr/>
        <a:lstStyle/>
        <a:p>
          <a:endParaRPr lang="en-US"/>
        </a:p>
      </dgm:t>
    </dgm:pt>
    <dgm:pt modelId="{4037C141-408E-49AE-9664-B6592916830E}" type="sibTrans" cxnId="{4BC62E72-9E51-4FBD-BAC8-7C6701684E93}">
      <dgm:prSet/>
      <dgm:spPr/>
      <dgm:t>
        <a:bodyPr/>
        <a:lstStyle/>
        <a:p>
          <a:endParaRPr lang="en-US"/>
        </a:p>
      </dgm:t>
    </dgm:pt>
    <dgm:pt modelId="{64CAD14F-890D-40D5-B1A3-6A97D42B7AD2}">
      <dgm:prSet custT="1"/>
      <dgm:spPr/>
      <dgm:t>
        <a:bodyPr/>
        <a:lstStyle/>
        <a:p>
          <a:r>
            <a:rPr lang="en-US" sz="2400" b="1" dirty="0"/>
            <a:t>Behavior</a:t>
          </a:r>
        </a:p>
      </dgm:t>
    </dgm:pt>
    <dgm:pt modelId="{78C4FAB9-FF01-4926-A43F-2666F8F0A25A}" type="parTrans" cxnId="{0C0237C4-C9BC-40BF-9488-A74A3AA3A557}">
      <dgm:prSet/>
      <dgm:spPr/>
      <dgm:t>
        <a:bodyPr/>
        <a:lstStyle/>
        <a:p>
          <a:endParaRPr lang="en-US"/>
        </a:p>
      </dgm:t>
    </dgm:pt>
    <dgm:pt modelId="{CF728AE7-DBBB-48C5-AE00-C1FA86B84D78}" type="sibTrans" cxnId="{0C0237C4-C9BC-40BF-9488-A74A3AA3A557}">
      <dgm:prSet/>
      <dgm:spPr/>
      <dgm:t>
        <a:bodyPr/>
        <a:lstStyle/>
        <a:p>
          <a:endParaRPr lang="en-US"/>
        </a:p>
      </dgm:t>
    </dgm:pt>
    <dgm:pt modelId="{9CE3271D-E16A-4CAF-BC97-837EF5DAE66C}">
      <dgm:prSet custT="1"/>
      <dgm:spPr/>
      <dgm:t>
        <a:bodyPr/>
        <a:lstStyle/>
        <a:p>
          <a:r>
            <a:rPr lang="en-US" sz="2400" b="1" dirty="0"/>
            <a:t>Access to Health Care</a:t>
          </a:r>
        </a:p>
      </dgm:t>
    </dgm:pt>
    <dgm:pt modelId="{02DB7CB3-F681-4B9A-9DFE-E5E61C94B14A}" type="parTrans" cxnId="{7D6C022A-7BF7-498A-A344-B1F73E402FB2}">
      <dgm:prSet/>
      <dgm:spPr/>
      <dgm:t>
        <a:bodyPr/>
        <a:lstStyle/>
        <a:p>
          <a:endParaRPr lang="en-US"/>
        </a:p>
      </dgm:t>
    </dgm:pt>
    <dgm:pt modelId="{21D1294C-D154-46DE-92FD-323FF1C2611B}" type="sibTrans" cxnId="{7D6C022A-7BF7-498A-A344-B1F73E402FB2}">
      <dgm:prSet/>
      <dgm:spPr/>
      <dgm:t>
        <a:bodyPr/>
        <a:lstStyle/>
        <a:p>
          <a:endParaRPr lang="en-US"/>
        </a:p>
      </dgm:t>
    </dgm:pt>
    <dgm:pt modelId="{0217B045-300E-41E9-813D-DEF036E32C9C}">
      <dgm:prSet custT="1"/>
      <dgm:spPr/>
      <dgm:t>
        <a:bodyPr/>
        <a:lstStyle/>
        <a:p>
          <a:r>
            <a:rPr lang="en-US" sz="2000" b="1" dirty="0"/>
            <a:t>Family &amp; Community Support</a:t>
          </a:r>
        </a:p>
      </dgm:t>
    </dgm:pt>
    <dgm:pt modelId="{5F038DBA-3B84-40DC-B1D6-BE5E2105167A}" type="parTrans" cxnId="{8A8A0CB5-1903-4820-9427-FFBA7CBFE4F9}">
      <dgm:prSet/>
      <dgm:spPr/>
      <dgm:t>
        <a:bodyPr/>
        <a:lstStyle/>
        <a:p>
          <a:endParaRPr lang="en-US"/>
        </a:p>
      </dgm:t>
    </dgm:pt>
    <dgm:pt modelId="{25DE44CD-AD7E-4E9A-BD47-60E930805DE6}" type="sibTrans" cxnId="{8A8A0CB5-1903-4820-9427-FFBA7CBFE4F9}">
      <dgm:prSet/>
      <dgm:spPr/>
      <dgm:t>
        <a:bodyPr/>
        <a:lstStyle/>
        <a:p>
          <a:endParaRPr lang="en-US"/>
        </a:p>
      </dgm:t>
    </dgm:pt>
    <dgm:pt modelId="{99F9E5CC-5E54-4DF6-BAF9-C3C7C28D00AE}">
      <dgm:prSet custT="1"/>
      <dgm:spPr/>
      <dgm:t>
        <a:bodyPr/>
        <a:lstStyle/>
        <a:p>
          <a:r>
            <a:rPr lang="en-US" sz="2400" b="1" dirty="0"/>
            <a:t>Education</a:t>
          </a:r>
        </a:p>
      </dgm:t>
    </dgm:pt>
    <dgm:pt modelId="{2F8DA882-FAE6-4121-8381-5B8D24838CBC}" type="parTrans" cxnId="{E7BD191B-A5A3-4627-AB5B-6D36D02D5546}">
      <dgm:prSet/>
      <dgm:spPr/>
      <dgm:t>
        <a:bodyPr/>
        <a:lstStyle/>
        <a:p>
          <a:endParaRPr lang="en-US"/>
        </a:p>
      </dgm:t>
    </dgm:pt>
    <dgm:pt modelId="{23070B1B-5B89-4AF4-A8D2-6FF0755E0FFF}" type="sibTrans" cxnId="{E7BD191B-A5A3-4627-AB5B-6D36D02D5546}">
      <dgm:prSet/>
      <dgm:spPr/>
      <dgm:t>
        <a:bodyPr/>
        <a:lstStyle/>
        <a:p>
          <a:endParaRPr lang="en-US"/>
        </a:p>
      </dgm:t>
    </dgm:pt>
    <dgm:pt modelId="{ECD83B55-C9D3-4F3C-9ECD-B3963C3DE204}">
      <dgm:prSet custT="1"/>
      <dgm:spPr/>
      <dgm:t>
        <a:bodyPr/>
        <a:lstStyle/>
        <a:p>
          <a:r>
            <a:rPr lang="en-US" sz="2400" b="1" dirty="0"/>
            <a:t>Employ-</a:t>
          </a:r>
          <a:r>
            <a:rPr lang="en-US" sz="2400" b="1" dirty="0" err="1"/>
            <a:t>ment</a:t>
          </a:r>
          <a:endParaRPr lang="en-US" sz="2400" b="1" dirty="0"/>
        </a:p>
      </dgm:t>
    </dgm:pt>
    <dgm:pt modelId="{2C0B1A62-8384-4DE2-AFC1-8093B83630EF}" type="parTrans" cxnId="{5B3284F3-A9D7-4760-93FB-2455378A7E84}">
      <dgm:prSet/>
      <dgm:spPr/>
      <dgm:t>
        <a:bodyPr/>
        <a:lstStyle/>
        <a:p>
          <a:endParaRPr lang="en-US"/>
        </a:p>
      </dgm:t>
    </dgm:pt>
    <dgm:pt modelId="{5EDDFCE0-498C-440B-8E96-DCAEC2FED7C0}" type="sibTrans" cxnId="{5B3284F3-A9D7-4760-93FB-2455378A7E84}">
      <dgm:prSet/>
      <dgm:spPr/>
      <dgm:t>
        <a:bodyPr/>
        <a:lstStyle/>
        <a:p>
          <a:endParaRPr lang="en-US"/>
        </a:p>
      </dgm:t>
    </dgm:pt>
    <dgm:pt modelId="{58B3CFB3-29BF-43A5-BD44-E7A46356B7FF}" type="pres">
      <dgm:prSet presAssocID="{CD05646F-9A7A-4EB9-AE5E-23948605CE5D}" presName="composite" presStyleCnt="0">
        <dgm:presLayoutVars>
          <dgm:chMax val="1"/>
          <dgm:dir/>
          <dgm:resizeHandles val="exact"/>
        </dgm:presLayoutVars>
      </dgm:prSet>
      <dgm:spPr/>
      <dgm:t>
        <a:bodyPr/>
        <a:lstStyle/>
        <a:p>
          <a:endParaRPr lang="en-US"/>
        </a:p>
      </dgm:t>
    </dgm:pt>
    <dgm:pt modelId="{3543B39F-AED2-48BB-958E-C6A00663B879}" type="pres">
      <dgm:prSet presAssocID="{CD05646F-9A7A-4EB9-AE5E-23948605CE5D}" presName="radial" presStyleCnt="0">
        <dgm:presLayoutVars>
          <dgm:animLvl val="ctr"/>
        </dgm:presLayoutVars>
      </dgm:prSet>
      <dgm:spPr/>
    </dgm:pt>
    <dgm:pt modelId="{76FA709A-2ADC-43E1-BE29-DEA2DD6F528C}" type="pres">
      <dgm:prSet presAssocID="{95ABD0B2-EEA8-4C04-81A7-13C052CA1769}" presName="centerShape" presStyleLbl="vennNode1" presStyleIdx="0" presStyleCnt="8"/>
      <dgm:spPr/>
      <dgm:t>
        <a:bodyPr/>
        <a:lstStyle/>
        <a:p>
          <a:endParaRPr lang="en-US"/>
        </a:p>
      </dgm:t>
    </dgm:pt>
    <dgm:pt modelId="{C3539038-DDA6-4B29-9F98-EF87BE767DBE}" type="pres">
      <dgm:prSet presAssocID="{716BD3DB-E92B-4618-A0C6-950A664DEFD1}" presName="node" presStyleLbl="vennNode1" presStyleIdx="1" presStyleCnt="8">
        <dgm:presLayoutVars>
          <dgm:bulletEnabled val="1"/>
        </dgm:presLayoutVars>
      </dgm:prSet>
      <dgm:spPr/>
      <dgm:t>
        <a:bodyPr/>
        <a:lstStyle/>
        <a:p>
          <a:endParaRPr lang="en-US"/>
        </a:p>
      </dgm:t>
    </dgm:pt>
    <dgm:pt modelId="{804C9A9D-2575-478D-B4ED-CD8D6F23F052}" type="pres">
      <dgm:prSet presAssocID="{13892CDD-F456-4786-BB97-A3EF59596B0C}" presName="node" presStyleLbl="vennNode1" presStyleIdx="2" presStyleCnt="8">
        <dgm:presLayoutVars>
          <dgm:bulletEnabled val="1"/>
        </dgm:presLayoutVars>
      </dgm:prSet>
      <dgm:spPr/>
      <dgm:t>
        <a:bodyPr/>
        <a:lstStyle/>
        <a:p>
          <a:endParaRPr lang="en-US"/>
        </a:p>
      </dgm:t>
    </dgm:pt>
    <dgm:pt modelId="{CC1A5DD3-4839-42E4-85E4-2C3D985F50A0}" type="pres">
      <dgm:prSet presAssocID="{64CAD14F-890D-40D5-B1A3-6A97D42B7AD2}" presName="node" presStyleLbl="vennNode1" presStyleIdx="3" presStyleCnt="8" custScaleX="101382" custRadScaleRad="105533" custRadScaleInc="-695">
        <dgm:presLayoutVars>
          <dgm:bulletEnabled val="1"/>
        </dgm:presLayoutVars>
      </dgm:prSet>
      <dgm:spPr/>
      <dgm:t>
        <a:bodyPr/>
        <a:lstStyle/>
        <a:p>
          <a:endParaRPr lang="en-US"/>
        </a:p>
      </dgm:t>
    </dgm:pt>
    <dgm:pt modelId="{56EFE28F-350C-4A68-BB26-0C28E9F742ED}" type="pres">
      <dgm:prSet presAssocID="{9CE3271D-E16A-4CAF-BC97-837EF5DAE66C}" presName="node" presStyleLbl="vennNode1" presStyleIdx="4" presStyleCnt="8" custRadScaleRad="107977" custRadScaleInc="-4265">
        <dgm:presLayoutVars>
          <dgm:bulletEnabled val="1"/>
        </dgm:presLayoutVars>
      </dgm:prSet>
      <dgm:spPr/>
      <dgm:t>
        <a:bodyPr/>
        <a:lstStyle/>
        <a:p>
          <a:endParaRPr lang="en-US"/>
        </a:p>
      </dgm:t>
    </dgm:pt>
    <dgm:pt modelId="{667D8CC5-AE9C-4387-9DB1-0F8CEB742A37}" type="pres">
      <dgm:prSet presAssocID="{0217B045-300E-41E9-813D-DEF036E32C9C}" presName="node" presStyleLbl="vennNode1" presStyleIdx="5" presStyleCnt="8" custScaleX="108521">
        <dgm:presLayoutVars>
          <dgm:bulletEnabled val="1"/>
        </dgm:presLayoutVars>
      </dgm:prSet>
      <dgm:spPr/>
      <dgm:t>
        <a:bodyPr/>
        <a:lstStyle/>
        <a:p>
          <a:endParaRPr lang="en-US"/>
        </a:p>
      </dgm:t>
    </dgm:pt>
    <dgm:pt modelId="{3F8F0311-DA48-444E-AE2F-AB2A583A3C31}" type="pres">
      <dgm:prSet presAssocID="{99F9E5CC-5E54-4DF6-BAF9-C3C7C28D00AE}" presName="node" presStyleLbl="vennNode1" presStyleIdx="6" presStyleCnt="8" custScaleX="113298" custRadScaleRad="104556" custRadScaleInc="464">
        <dgm:presLayoutVars>
          <dgm:bulletEnabled val="1"/>
        </dgm:presLayoutVars>
      </dgm:prSet>
      <dgm:spPr/>
      <dgm:t>
        <a:bodyPr/>
        <a:lstStyle/>
        <a:p>
          <a:endParaRPr lang="en-US"/>
        </a:p>
      </dgm:t>
    </dgm:pt>
    <dgm:pt modelId="{850F2433-F612-4EF5-A3F2-6BFC46E8F092}" type="pres">
      <dgm:prSet presAssocID="{ECD83B55-C9D3-4F3C-9ECD-B3963C3DE204}" presName="node" presStyleLbl="vennNode1" presStyleIdx="7" presStyleCnt="8">
        <dgm:presLayoutVars>
          <dgm:bulletEnabled val="1"/>
        </dgm:presLayoutVars>
      </dgm:prSet>
      <dgm:spPr/>
      <dgm:t>
        <a:bodyPr/>
        <a:lstStyle/>
        <a:p>
          <a:endParaRPr lang="en-US"/>
        </a:p>
      </dgm:t>
    </dgm:pt>
  </dgm:ptLst>
  <dgm:cxnLst>
    <dgm:cxn modelId="{E7BD191B-A5A3-4627-AB5B-6D36D02D5546}" srcId="{95ABD0B2-EEA8-4C04-81A7-13C052CA1769}" destId="{99F9E5CC-5E54-4DF6-BAF9-C3C7C28D00AE}" srcOrd="5" destOrd="0" parTransId="{2F8DA882-FAE6-4121-8381-5B8D24838CBC}" sibTransId="{23070B1B-5B89-4AF4-A8D2-6FF0755E0FFF}"/>
    <dgm:cxn modelId="{5B3284F3-A9D7-4760-93FB-2455378A7E84}" srcId="{95ABD0B2-EEA8-4C04-81A7-13C052CA1769}" destId="{ECD83B55-C9D3-4F3C-9ECD-B3963C3DE204}" srcOrd="6" destOrd="0" parTransId="{2C0B1A62-8384-4DE2-AFC1-8093B83630EF}" sibTransId="{5EDDFCE0-498C-440B-8E96-DCAEC2FED7C0}"/>
    <dgm:cxn modelId="{A5EFA8F1-4178-4ECD-89BF-2E376EB97039}" type="presOf" srcId="{9CE3271D-E16A-4CAF-BC97-837EF5DAE66C}" destId="{56EFE28F-350C-4A68-BB26-0C28E9F742ED}" srcOrd="0" destOrd="0" presId="urn:microsoft.com/office/officeart/2005/8/layout/radial3"/>
    <dgm:cxn modelId="{6C4E2A33-25EC-425A-A471-DAD565C8DE99}" type="presOf" srcId="{CD05646F-9A7A-4EB9-AE5E-23948605CE5D}" destId="{58B3CFB3-29BF-43A5-BD44-E7A46356B7FF}" srcOrd="0" destOrd="0" presId="urn:microsoft.com/office/officeart/2005/8/layout/radial3"/>
    <dgm:cxn modelId="{E712C9B2-2BB9-4841-AFF6-A5FE017A21CD}" type="presOf" srcId="{0217B045-300E-41E9-813D-DEF036E32C9C}" destId="{667D8CC5-AE9C-4387-9DB1-0F8CEB742A37}" srcOrd="0" destOrd="0" presId="urn:microsoft.com/office/officeart/2005/8/layout/radial3"/>
    <dgm:cxn modelId="{228EFD3C-2279-4B29-A8D3-F79D55BA1AB9}" type="presOf" srcId="{95ABD0B2-EEA8-4C04-81A7-13C052CA1769}" destId="{76FA709A-2ADC-43E1-BE29-DEA2DD6F528C}" srcOrd="0" destOrd="0" presId="urn:microsoft.com/office/officeart/2005/8/layout/radial3"/>
    <dgm:cxn modelId="{0A295DFF-AF02-4AA2-B4C8-4D49E2654853}" type="presOf" srcId="{ECD83B55-C9D3-4F3C-9ECD-B3963C3DE204}" destId="{850F2433-F612-4EF5-A3F2-6BFC46E8F092}" srcOrd="0" destOrd="0" presId="urn:microsoft.com/office/officeart/2005/8/layout/radial3"/>
    <dgm:cxn modelId="{CF3A12C3-F8B3-4908-A155-7B15A852A814}" type="presOf" srcId="{13892CDD-F456-4786-BB97-A3EF59596B0C}" destId="{804C9A9D-2575-478D-B4ED-CD8D6F23F052}" srcOrd="0" destOrd="0" presId="urn:microsoft.com/office/officeart/2005/8/layout/radial3"/>
    <dgm:cxn modelId="{9F107303-8C56-4F95-A5CA-3FD5EB0C7311}" type="presOf" srcId="{64CAD14F-890D-40D5-B1A3-6A97D42B7AD2}" destId="{CC1A5DD3-4839-42E4-85E4-2C3D985F50A0}" srcOrd="0" destOrd="0" presId="urn:microsoft.com/office/officeart/2005/8/layout/radial3"/>
    <dgm:cxn modelId="{7D6C022A-7BF7-498A-A344-B1F73E402FB2}" srcId="{95ABD0B2-EEA8-4C04-81A7-13C052CA1769}" destId="{9CE3271D-E16A-4CAF-BC97-837EF5DAE66C}" srcOrd="3" destOrd="0" parTransId="{02DB7CB3-F681-4B9A-9DFE-E5E61C94B14A}" sibTransId="{21D1294C-D154-46DE-92FD-323FF1C2611B}"/>
    <dgm:cxn modelId="{B9CD36F0-C10D-41D2-B7E1-394F8D3C1BDD}" srcId="{CD05646F-9A7A-4EB9-AE5E-23948605CE5D}" destId="{95ABD0B2-EEA8-4C04-81A7-13C052CA1769}" srcOrd="0" destOrd="0" parTransId="{52FFB7BD-AFC6-44DD-A1C7-0F6B52F92418}" sibTransId="{8962212A-047C-47A7-9B00-CE004D9354F1}"/>
    <dgm:cxn modelId="{EFEEBF54-EB4E-477F-B107-0A876C4D7D1F}" type="presOf" srcId="{99F9E5CC-5E54-4DF6-BAF9-C3C7C28D00AE}" destId="{3F8F0311-DA48-444E-AE2F-AB2A583A3C31}" srcOrd="0" destOrd="0" presId="urn:microsoft.com/office/officeart/2005/8/layout/radial3"/>
    <dgm:cxn modelId="{8A8A0CB5-1903-4820-9427-FFBA7CBFE4F9}" srcId="{95ABD0B2-EEA8-4C04-81A7-13C052CA1769}" destId="{0217B045-300E-41E9-813D-DEF036E32C9C}" srcOrd="4" destOrd="0" parTransId="{5F038DBA-3B84-40DC-B1D6-BE5E2105167A}" sibTransId="{25DE44CD-AD7E-4E9A-BD47-60E930805DE6}"/>
    <dgm:cxn modelId="{67822DD9-CF49-42F7-A539-B2E8AC06D0C9}" type="presOf" srcId="{716BD3DB-E92B-4618-A0C6-950A664DEFD1}" destId="{C3539038-DDA6-4B29-9F98-EF87BE767DBE}" srcOrd="0" destOrd="0" presId="urn:microsoft.com/office/officeart/2005/8/layout/radial3"/>
    <dgm:cxn modelId="{C90D82DE-9496-4E58-8FE6-AAFF044020CB}" srcId="{95ABD0B2-EEA8-4C04-81A7-13C052CA1769}" destId="{716BD3DB-E92B-4618-A0C6-950A664DEFD1}" srcOrd="0" destOrd="0" parTransId="{D8759B44-5418-4463-88CF-F81758FA402D}" sibTransId="{C6A2B326-9989-4083-8F8C-533C595FDE88}"/>
    <dgm:cxn modelId="{0C0237C4-C9BC-40BF-9488-A74A3AA3A557}" srcId="{95ABD0B2-EEA8-4C04-81A7-13C052CA1769}" destId="{64CAD14F-890D-40D5-B1A3-6A97D42B7AD2}" srcOrd="2" destOrd="0" parTransId="{78C4FAB9-FF01-4926-A43F-2666F8F0A25A}" sibTransId="{CF728AE7-DBBB-48C5-AE00-C1FA86B84D78}"/>
    <dgm:cxn modelId="{4BC62E72-9E51-4FBD-BAC8-7C6701684E93}" srcId="{95ABD0B2-EEA8-4C04-81A7-13C052CA1769}" destId="{13892CDD-F456-4786-BB97-A3EF59596B0C}" srcOrd="1" destOrd="0" parTransId="{9B923B29-03A1-43F3-9223-F6F3385FD9D0}" sibTransId="{4037C141-408E-49AE-9664-B6592916830E}"/>
    <dgm:cxn modelId="{7669BE9D-9BE4-4DA6-B064-65A5F1963800}" type="presParOf" srcId="{58B3CFB3-29BF-43A5-BD44-E7A46356B7FF}" destId="{3543B39F-AED2-48BB-958E-C6A00663B879}" srcOrd="0" destOrd="0" presId="urn:microsoft.com/office/officeart/2005/8/layout/radial3"/>
    <dgm:cxn modelId="{58C6EC68-A787-4D3D-A1CA-FC547FE8EBA6}" type="presParOf" srcId="{3543B39F-AED2-48BB-958E-C6A00663B879}" destId="{76FA709A-2ADC-43E1-BE29-DEA2DD6F528C}" srcOrd="0" destOrd="0" presId="urn:microsoft.com/office/officeart/2005/8/layout/radial3"/>
    <dgm:cxn modelId="{8F966169-0211-4891-81A5-3C7A957AE799}" type="presParOf" srcId="{3543B39F-AED2-48BB-958E-C6A00663B879}" destId="{C3539038-DDA6-4B29-9F98-EF87BE767DBE}" srcOrd="1" destOrd="0" presId="urn:microsoft.com/office/officeart/2005/8/layout/radial3"/>
    <dgm:cxn modelId="{93AE715E-6EEE-49AB-8AA3-32B7EF86851C}" type="presParOf" srcId="{3543B39F-AED2-48BB-958E-C6A00663B879}" destId="{804C9A9D-2575-478D-B4ED-CD8D6F23F052}" srcOrd="2" destOrd="0" presId="urn:microsoft.com/office/officeart/2005/8/layout/radial3"/>
    <dgm:cxn modelId="{563E7B4D-FF68-4A96-961F-8CD232FB3830}" type="presParOf" srcId="{3543B39F-AED2-48BB-958E-C6A00663B879}" destId="{CC1A5DD3-4839-42E4-85E4-2C3D985F50A0}" srcOrd="3" destOrd="0" presId="urn:microsoft.com/office/officeart/2005/8/layout/radial3"/>
    <dgm:cxn modelId="{AD561B81-A440-45E1-A15A-C83EB5B6676C}" type="presParOf" srcId="{3543B39F-AED2-48BB-958E-C6A00663B879}" destId="{56EFE28F-350C-4A68-BB26-0C28E9F742ED}" srcOrd="4" destOrd="0" presId="urn:microsoft.com/office/officeart/2005/8/layout/radial3"/>
    <dgm:cxn modelId="{C7D97678-D4D6-4E42-9AD2-0773EC542FBC}" type="presParOf" srcId="{3543B39F-AED2-48BB-958E-C6A00663B879}" destId="{667D8CC5-AE9C-4387-9DB1-0F8CEB742A37}" srcOrd="5" destOrd="0" presId="urn:microsoft.com/office/officeart/2005/8/layout/radial3"/>
    <dgm:cxn modelId="{44A14962-17DC-4707-BCA1-A95CEDB1B20F}" type="presParOf" srcId="{3543B39F-AED2-48BB-958E-C6A00663B879}" destId="{3F8F0311-DA48-444E-AE2F-AB2A583A3C31}" srcOrd="6" destOrd="0" presId="urn:microsoft.com/office/officeart/2005/8/layout/radial3"/>
    <dgm:cxn modelId="{B6863780-4A80-40C3-B9AB-A8BA3E2E3873}" type="presParOf" srcId="{3543B39F-AED2-48BB-958E-C6A00663B879}" destId="{850F2433-F612-4EF5-A3F2-6BFC46E8F092}"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A709A-2ADC-43E1-BE29-DEA2DD6F528C}">
      <dsp:nvSpPr>
        <dsp:cNvPr id="0" name=""/>
        <dsp:cNvSpPr/>
      </dsp:nvSpPr>
      <dsp:spPr>
        <a:xfrm>
          <a:off x="1601838" y="1396752"/>
          <a:ext cx="3340893" cy="3340893"/>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en-US" sz="6400" kern="1200" dirty="0"/>
            <a:t>Health</a:t>
          </a:r>
        </a:p>
      </dsp:txBody>
      <dsp:txXfrm>
        <a:off x="2091100" y="1886014"/>
        <a:ext cx="2362369" cy="2362369"/>
      </dsp:txXfrm>
    </dsp:sp>
    <dsp:sp modelId="{C3539038-DDA6-4B29-9F98-EF87BE767DBE}">
      <dsp:nvSpPr>
        <dsp:cNvPr id="0" name=""/>
        <dsp:cNvSpPr/>
      </dsp:nvSpPr>
      <dsp:spPr>
        <a:xfrm>
          <a:off x="2437061" y="55057"/>
          <a:ext cx="1670446" cy="167044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Income</a:t>
          </a:r>
        </a:p>
      </dsp:txBody>
      <dsp:txXfrm>
        <a:off x="2681692" y="299688"/>
        <a:ext cx="1181184" cy="1181184"/>
      </dsp:txXfrm>
    </dsp:sp>
    <dsp:sp modelId="{804C9A9D-2575-478D-B4ED-CD8D6F23F052}">
      <dsp:nvSpPr>
        <dsp:cNvPr id="0" name=""/>
        <dsp:cNvSpPr/>
      </dsp:nvSpPr>
      <dsp:spPr>
        <a:xfrm>
          <a:off x="4139044" y="874689"/>
          <a:ext cx="1670446" cy="167044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Environ-</a:t>
          </a:r>
          <a:r>
            <a:rPr lang="en-US" sz="2400" b="1" kern="1200" dirty="0" err="1"/>
            <a:t>ment</a:t>
          </a:r>
          <a:endParaRPr lang="en-US" sz="2400" b="1" kern="1200" dirty="0"/>
        </a:p>
      </dsp:txBody>
      <dsp:txXfrm>
        <a:off x="4383675" y="1119320"/>
        <a:ext cx="1181184" cy="1181184"/>
      </dsp:txXfrm>
    </dsp:sp>
    <dsp:sp modelId="{CC1A5DD3-4839-42E4-85E4-2C3D985F50A0}">
      <dsp:nvSpPr>
        <dsp:cNvPr id="0" name=""/>
        <dsp:cNvSpPr/>
      </dsp:nvSpPr>
      <dsp:spPr>
        <a:xfrm>
          <a:off x="4668431" y="2729205"/>
          <a:ext cx="1693532" cy="167044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Behavior</a:t>
          </a:r>
        </a:p>
      </dsp:txBody>
      <dsp:txXfrm>
        <a:off x="4916443" y="2973836"/>
        <a:ext cx="1197508" cy="1181184"/>
      </dsp:txXfrm>
    </dsp:sp>
    <dsp:sp modelId="{56EFE28F-350C-4A68-BB26-0C28E9F742ED}">
      <dsp:nvSpPr>
        <dsp:cNvPr id="0" name=""/>
        <dsp:cNvSpPr/>
      </dsp:nvSpPr>
      <dsp:spPr>
        <a:xfrm>
          <a:off x="3537243" y="4248368"/>
          <a:ext cx="1670446" cy="167044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Access to Health Care</a:t>
          </a:r>
        </a:p>
      </dsp:txBody>
      <dsp:txXfrm>
        <a:off x="3781874" y="4492999"/>
        <a:ext cx="1181184" cy="1181184"/>
      </dsp:txXfrm>
    </dsp:sp>
    <dsp:sp modelId="{667D8CC5-AE9C-4387-9DB1-0F8CEB742A37}">
      <dsp:nvSpPr>
        <dsp:cNvPr id="0" name=""/>
        <dsp:cNvSpPr/>
      </dsp:nvSpPr>
      <dsp:spPr>
        <a:xfrm>
          <a:off x="1421363" y="4193310"/>
          <a:ext cx="1812785" cy="167044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Family &amp; Community Support</a:t>
          </a:r>
        </a:p>
      </dsp:txBody>
      <dsp:txXfrm>
        <a:off x="1686839" y="4437941"/>
        <a:ext cx="1281833" cy="1181184"/>
      </dsp:txXfrm>
    </dsp:sp>
    <dsp:sp modelId="{3F8F0311-DA48-444E-AE2F-AB2A583A3C31}">
      <dsp:nvSpPr>
        <dsp:cNvPr id="0" name=""/>
        <dsp:cNvSpPr/>
      </dsp:nvSpPr>
      <dsp:spPr>
        <a:xfrm>
          <a:off x="104871" y="2729208"/>
          <a:ext cx="1892582" cy="167044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Education</a:t>
          </a:r>
        </a:p>
      </dsp:txBody>
      <dsp:txXfrm>
        <a:off x="382033" y="2973839"/>
        <a:ext cx="1338258" cy="1181184"/>
      </dsp:txXfrm>
    </dsp:sp>
    <dsp:sp modelId="{850F2433-F612-4EF5-A3F2-6BFC46E8F092}">
      <dsp:nvSpPr>
        <dsp:cNvPr id="0" name=""/>
        <dsp:cNvSpPr/>
      </dsp:nvSpPr>
      <dsp:spPr>
        <a:xfrm>
          <a:off x="735078" y="874689"/>
          <a:ext cx="1670446" cy="1670446"/>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a:t>Employ-</a:t>
          </a:r>
          <a:r>
            <a:rPr lang="en-US" sz="2400" b="1" kern="1200" dirty="0" err="1"/>
            <a:t>ment</a:t>
          </a:r>
          <a:endParaRPr lang="en-US" sz="2400" b="1" kern="1200" dirty="0"/>
        </a:p>
      </dsp:txBody>
      <dsp:txXfrm>
        <a:off x="979709" y="1119320"/>
        <a:ext cx="1181184" cy="118118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0.34615</cdr:x>
      <cdr:y>0.51434</cdr:y>
    </cdr:from>
    <cdr:to>
      <cdr:x>0.62821</cdr:x>
      <cdr:y>0.60525</cdr:y>
    </cdr:to>
    <cdr:sp macro="" textlink="">
      <cdr:nvSpPr>
        <cdr:cNvPr id="2" name="TextBox 1"/>
        <cdr:cNvSpPr txBox="1"/>
      </cdr:nvSpPr>
      <cdr:spPr>
        <a:xfrm xmlns:a="http://schemas.openxmlformats.org/drawingml/2006/main">
          <a:off x="3086100" y="2194788"/>
          <a:ext cx="2514600" cy="3879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chemeClr val="tx2">
                  <a:lumMod val="50000"/>
                </a:schemeClr>
              </a:solidFill>
            </a:rPr>
            <a:t>Poverty (All People)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BDB48D1-926F-ED4A-A8B7-E7250BD15518}" type="datetimeFigureOut">
              <a:rPr lang="en-US" smtClean="0"/>
              <a:t>4/27/2017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88DCFD3-9531-D642-8ABB-2FCC9BCB0422}" type="slidenum">
              <a:rPr lang="en-US" smtClean="0"/>
              <a:t>‹#›</a:t>
            </a:fld>
            <a:endParaRPr lang="en-US"/>
          </a:p>
        </p:txBody>
      </p:sp>
    </p:spTree>
    <p:extLst>
      <p:ext uri="{BB962C8B-B14F-4D97-AF65-F5344CB8AC3E}">
        <p14:creationId xmlns:p14="http://schemas.microsoft.com/office/powerpoint/2010/main" val="477388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1BB160-4C2D-4E3B-ADBA-7191BEB413C6}" type="datetimeFigureOut">
              <a:rPr lang="en-US" smtClean="0"/>
              <a:pPr/>
              <a:t>4/27/2017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DFA9AF-66E2-439F-99A7-AD2C53A07726}" type="slidenum">
              <a:rPr lang="en-US" smtClean="0"/>
              <a:pPr/>
              <a:t>‹#›</a:t>
            </a:fld>
            <a:endParaRPr lang="en-US"/>
          </a:p>
        </p:txBody>
      </p:sp>
    </p:spTree>
    <p:extLst>
      <p:ext uri="{BB962C8B-B14F-4D97-AF65-F5344CB8AC3E}">
        <p14:creationId xmlns:p14="http://schemas.microsoft.com/office/powerpoint/2010/main" val="356190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4/27/2017 4:39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879073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effectLst>
                  <a:outerShdw blurRad="38100" dist="38100" dir="2700000" algn="tl">
                    <a:srgbClr val="000000">
                      <a:alpha val="43137"/>
                    </a:srgbClr>
                  </a:outerShdw>
                </a:effectLst>
              </a:rPr>
              <a:t>Education </a:t>
            </a:r>
            <a:r>
              <a:rPr lang="en-US" sz="1000" dirty="0">
                <a:effectLst>
                  <a:outerShdw blurRad="38100" dist="38100" dir="2700000" algn="tl">
                    <a:srgbClr val="000000">
                      <a:alpha val="43137"/>
                    </a:srgbClr>
                  </a:outerShdw>
                </a:effectLst>
              </a:rPr>
              <a:t>is associated </a:t>
            </a:r>
            <a:r>
              <a:rPr lang="en-US" sz="1000" dirty="0" smtClean="0">
                <a:effectLst>
                  <a:outerShdw blurRad="38100" dist="38100" dir="2700000" algn="tl">
                    <a:srgbClr val="000000">
                      <a:alpha val="43137"/>
                    </a:srgbClr>
                  </a:outerShdw>
                </a:effectLst>
              </a:rPr>
              <a:t>with longer </a:t>
            </a:r>
            <a:r>
              <a:rPr lang="en-US" sz="1000" dirty="0">
                <a:effectLst>
                  <a:outerShdw blurRad="38100" dist="38100" dir="2700000" algn="tl">
                    <a:srgbClr val="000000">
                      <a:alpha val="43137"/>
                    </a:srgbClr>
                  </a:outerShdw>
                </a:effectLst>
              </a:rPr>
              <a:t>life expectancy, </a:t>
            </a:r>
            <a:r>
              <a:rPr lang="en-US" sz="1000" dirty="0" smtClean="0">
                <a:effectLst>
                  <a:outerShdw blurRad="38100" dist="38100" dir="2700000" algn="tl">
                    <a:srgbClr val="000000">
                      <a:alpha val="43137"/>
                    </a:srgbClr>
                  </a:outerShdw>
                </a:effectLst>
              </a:rPr>
              <a:t>improved </a:t>
            </a:r>
            <a:r>
              <a:rPr lang="en-US" sz="1000" dirty="0">
                <a:effectLst>
                  <a:outerShdw blurRad="38100" dist="38100" dir="2700000" algn="tl">
                    <a:srgbClr val="000000">
                      <a:alpha val="43137"/>
                    </a:srgbClr>
                  </a:outerShdw>
                </a:effectLst>
              </a:rPr>
              <a:t>overall health and quality of life; and </a:t>
            </a:r>
            <a:r>
              <a:rPr lang="en-US" sz="1000" dirty="0" smtClean="0">
                <a:effectLst>
                  <a:outerShdw blurRad="38100" dist="38100" dir="2700000" algn="tl">
                    <a:srgbClr val="000000">
                      <a:alpha val="43137"/>
                    </a:srgbClr>
                  </a:outerShdw>
                </a:effectLst>
              </a:rPr>
              <a:t>health-promoting behaviors - </a:t>
            </a:r>
            <a:r>
              <a:rPr lang="en-US" sz="1000" dirty="0">
                <a:effectLst>
                  <a:outerShdw blurRad="38100" dist="38100" dir="2700000" algn="tl">
                    <a:srgbClr val="000000">
                      <a:alpha val="43137"/>
                    </a:srgbClr>
                  </a:outerShdw>
                </a:effectLst>
              </a:rPr>
              <a:t>like getting regular physical activity, not smoking, and going for routine checkups and recommended screenings</a:t>
            </a:r>
            <a:r>
              <a:rPr lang="en-US" sz="1000" dirty="0" smtClean="0">
                <a:effectLst>
                  <a:outerShdw blurRad="38100" dist="38100" dir="2700000" algn="tl">
                    <a:srgbClr val="000000">
                      <a:alpha val="43137"/>
                    </a:srgbClr>
                  </a:outerShdw>
                </a:effectLst>
              </a:rPr>
              <a:t>.</a:t>
            </a:r>
            <a:endParaRPr lang="en-US" sz="1000" dirty="0">
              <a:effectLst>
                <a:outerShdw blurRad="38100" dist="38100" dir="2700000" algn="tl">
                  <a:srgbClr val="000000">
                    <a:alpha val="43137"/>
                  </a:srgbClr>
                </a:outerShdw>
              </a:effectLst>
            </a:endParaRPr>
          </a:p>
          <a:p>
            <a:endParaRPr lang="en-US" sz="1000" dirty="0">
              <a:solidFill>
                <a:schemeClr val="bg1"/>
              </a:solidFill>
              <a:effectLst>
                <a:outerShdw blurRad="38100" dist="38100" dir="2700000" algn="tl">
                  <a:srgbClr val="000000">
                    <a:alpha val="43137"/>
                  </a:srgbClr>
                </a:outerShdw>
              </a:effectLst>
            </a:endParaRPr>
          </a:p>
          <a:p>
            <a:r>
              <a:rPr lang="en-US" sz="1000" dirty="0">
                <a:solidFill>
                  <a:schemeClr val="bg1"/>
                </a:solidFill>
                <a:effectLst>
                  <a:outerShdw blurRad="38100" dist="38100" dir="2700000" algn="tl">
                    <a:srgbClr val="000000">
                      <a:alpha val="43137"/>
                    </a:srgbClr>
                  </a:outerShdw>
                </a:effectLst>
              </a:rPr>
              <a:t>This example shows smoking rates by education.</a:t>
            </a:r>
            <a:r>
              <a:rPr lang="en-US" sz="1000" baseline="0" dirty="0">
                <a:solidFill>
                  <a:schemeClr val="bg1"/>
                </a:solidFill>
                <a:effectLst>
                  <a:outerShdw blurRad="38100" dist="38100" dir="2700000" algn="tl">
                    <a:srgbClr val="000000">
                      <a:alpha val="43137"/>
                    </a:srgbClr>
                  </a:outerShdw>
                </a:effectLst>
              </a:rPr>
              <a:t>  </a:t>
            </a:r>
            <a:r>
              <a:rPr lang="en-US" sz="1000" dirty="0">
                <a:solidFill>
                  <a:schemeClr val="bg1"/>
                </a:solidFill>
                <a:effectLst>
                  <a:outerShdw blurRad="38100" dist="38100" dir="2700000" algn="tl">
                    <a:srgbClr val="000000">
                      <a:alpha val="43137"/>
                    </a:srgbClr>
                  </a:outerShdw>
                </a:effectLst>
              </a:rPr>
              <a:t>Using the health equity lens, where would we</a:t>
            </a:r>
            <a:r>
              <a:rPr lang="en-US" sz="1000" baseline="0" dirty="0">
                <a:solidFill>
                  <a:schemeClr val="bg1"/>
                </a:solidFill>
                <a:effectLst>
                  <a:outerShdw blurRad="38100" dist="38100" dir="2700000" algn="tl">
                    <a:srgbClr val="000000">
                      <a:alpha val="43137"/>
                    </a:srgbClr>
                  </a:outerShdw>
                </a:effectLst>
              </a:rPr>
              <a:t> focus our efforts?</a:t>
            </a:r>
            <a:endParaRPr lang="en-US" sz="1000" dirty="0">
              <a:solidFill>
                <a:schemeClr val="bg1"/>
              </a:solidFill>
              <a:effectLst>
                <a:outerShdw blurRad="38100" dist="38100" dir="2700000" algn="tl">
                  <a:srgbClr val="000000">
                    <a:alpha val="43137"/>
                  </a:srgbClr>
                </a:outerShdw>
              </a:effectLst>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Florida Health Charts</a:t>
            </a:r>
            <a:r>
              <a:rPr lang="en-US" sz="1200" kern="1200" dirty="0" smtClean="0">
                <a:solidFill>
                  <a:schemeClr val="tx1"/>
                </a:solidFill>
                <a:effectLst/>
                <a:latin typeface="+mn-lt"/>
                <a:ea typeface="+mn-ea"/>
                <a:cs typeface="+mn-cs"/>
              </a:rPr>
              <a:t> (2012-2014).   Web 13 Mar. 2017.</a:t>
            </a:r>
          </a:p>
          <a:p>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10</a:t>
            </a:fld>
            <a:endParaRPr lang="en-US"/>
          </a:p>
        </p:txBody>
      </p:sp>
    </p:spTree>
    <p:extLst>
      <p:ext uri="{BB962C8B-B14F-4D97-AF65-F5344CB8AC3E}">
        <p14:creationId xmlns:p14="http://schemas.microsoft.com/office/powerpoint/2010/main" val="2202926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a:t>If we look at our community and see this pattern, where would we focus our </a:t>
            </a:r>
            <a:r>
              <a:rPr lang="en-US" sz="1000" baseline="0" dirty="0" smtClean="0"/>
              <a:t>diabetes interventions </a:t>
            </a:r>
            <a:r>
              <a:rPr lang="en-US" sz="1000" baseline="0" dirty="0"/>
              <a:t>in the health equity model?</a:t>
            </a:r>
          </a:p>
          <a:p>
            <a:endParaRPr lang="en-US" baseline="0" dirty="0" smtClean="0"/>
          </a:p>
          <a:p>
            <a:r>
              <a:rPr lang="en-US" sz="1200" kern="1200" dirty="0" smtClean="0">
                <a:solidFill>
                  <a:schemeClr val="tx1"/>
                </a:solidFill>
                <a:effectLst/>
                <a:latin typeface="+mn-lt"/>
                <a:ea typeface="+mn-ea"/>
                <a:cs typeface="+mn-cs"/>
              </a:rPr>
              <a:t>Florida Behavioral Risk Factor Surveillance System.  “Adults Who Have Ever Been Told They Had Diabetes by Income.”  </a:t>
            </a:r>
            <a:r>
              <a:rPr lang="en-US" sz="1200" i="1" kern="1200" dirty="0" smtClean="0">
                <a:solidFill>
                  <a:schemeClr val="tx1"/>
                </a:solidFill>
                <a:effectLst/>
                <a:latin typeface="+mn-lt"/>
                <a:ea typeface="+mn-ea"/>
                <a:cs typeface="+mn-cs"/>
              </a:rPr>
              <a:t>Florida Health Charts</a:t>
            </a:r>
            <a:r>
              <a:rPr lang="en-US" sz="1200" kern="1200" dirty="0" smtClean="0">
                <a:solidFill>
                  <a:schemeClr val="tx1"/>
                </a:solidFill>
                <a:effectLst/>
                <a:latin typeface="+mn-lt"/>
                <a:ea typeface="+mn-ea"/>
                <a:cs typeface="+mn-cs"/>
              </a:rPr>
              <a:t> (2013).  Web 13 Mar. 2017. </a:t>
            </a:r>
          </a:p>
          <a:p>
            <a:endParaRPr lang="en-US" baseline="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11</a:t>
            </a:fld>
            <a:endParaRPr lang="en-US"/>
          </a:p>
        </p:txBody>
      </p:sp>
    </p:spTree>
    <p:extLst>
      <p:ext uri="{BB962C8B-B14F-4D97-AF65-F5344CB8AC3E}">
        <p14:creationId xmlns:p14="http://schemas.microsoft.com/office/powerpoint/2010/main" val="85119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smtClean="0"/>
              <a:t>Infant mortality </a:t>
            </a:r>
            <a:r>
              <a:rPr lang="en-US" sz="1000" baseline="0" dirty="0"/>
              <a:t>is almost 3X higher </a:t>
            </a:r>
            <a:r>
              <a:rPr lang="en-US" sz="1000" baseline="0" dirty="0" smtClean="0"/>
              <a:t>for blacks than whites in </a:t>
            </a:r>
            <a:r>
              <a:rPr lang="en-US" sz="1000" baseline="0" dirty="0"/>
              <a:t>Escambia.  </a:t>
            </a:r>
            <a:r>
              <a:rPr lang="en-US" sz="1000" baseline="0" dirty="0" smtClean="0"/>
              <a:t>This disparity pattern </a:t>
            </a:r>
            <a:r>
              <a:rPr lang="en-US" sz="1000" baseline="0" dirty="0"/>
              <a:t>holds true throughout the US.  It </a:t>
            </a:r>
            <a:r>
              <a:rPr lang="en-US" sz="1000" baseline="0" dirty="0" smtClean="0"/>
              <a:t>holds true </a:t>
            </a:r>
            <a:r>
              <a:rPr lang="en-US" sz="1000" baseline="0" dirty="0"/>
              <a:t>regardless of education or income</a:t>
            </a:r>
            <a:r>
              <a:rPr lang="en-US" sz="1000" baseline="0" dirty="0" smtClean="0"/>
              <a:t>.  </a:t>
            </a:r>
            <a:r>
              <a:rPr lang="en-US" sz="1000" dirty="0" smtClean="0"/>
              <a:t>I </a:t>
            </a:r>
            <a:r>
              <a:rPr lang="en-US" sz="1000" dirty="0"/>
              <a:t>know what you’re thinking.  It must be biological.  It’s race.  Race is not modifiable so why are we talking about </a:t>
            </a:r>
            <a:r>
              <a:rPr lang="en-US" sz="1000" dirty="0" smtClean="0"/>
              <a:t>it when </a:t>
            </a:r>
            <a:r>
              <a:rPr lang="en-US" sz="1000" dirty="0"/>
              <a:t>discussing</a:t>
            </a:r>
            <a:r>
              <a:rPr lang="en-US" sz="1000" baseline="0" dirty="0"/>
              <a:t> community health</a:t>
            </a:r>
            <a:r>
              <a:rPr lang="en-US" sz="1000" dirty="0"/>
              <a:t>?  </a:t>
            </a:r>
          </a:p>
          <a:p>
            <a:r>
              <a:rPr lang="en-US" sz="1000" dirty="0"/>
              <a:t>Because race is not the root cause.</a:t>
            </a:r>
          </a:p>
          <a:p>
            <a:endParaRPr lang="en-US"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Florida Health Charts</a:t>
            </a:r>
            <a:r>
              <a:rPr lang="en-US" sz="1200" kern="1200" dirty="0" smtClean="0">
                <a:solidFill>
                  <a:schemeClr val="tx1"/>
                </a:solidFill>
                <a:effectLst/>
                <a:latin typeface="+mn-lt"/>
                <a:ea typeface="+mn-ea"/>
                <a:cs typeface="+mn-cs"/>
              </a:rPr>
              <a:t> (2012-2014).   Web 13 Mar. 2017.</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1D04F2-C509-4FF9-93AC-85172DF8E71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09232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Researchers  looked at women in Africa and recent African immigrants to the </a:t>
            </a:r>
            <a:r>
              <a:rPr lang="en-US" sz="1000" kern="1200" dirty="0" smtClean="0">
                <a:solidFill>
                  <a:schemeClr val="tx1"/>
                </a:solidFill>
                <a:effectLst/>
                <a:latin typeface="+mn-lt"/>
                <a:ea typeface="+mn-ea"/>
                <a:cs typeface="+mn-cs"/>
              </a:rPr>
              <a:t>U.S.</a:t>
            </a:r>
            <a:r>
              <a:rPr lang="en-US" sz="1000" kern="1200" baseline="0" dirty="0" smtClean="0">
                <a:solidFill>
                  <a:schemeClr val="tx1"/>
                </a:solidFill>
                <a:effectLst/>
                <a:latin typeface="+mn-lt"/>
                <a:ea typeface="+mn-ea"/>
                <a:cs typeface="+mn-cs"/>
              </a:rPr>
              <a:t> and fou</a:t>
            </a:r>
            <a:r>
              <a:rPr lang="en-US" sz="1000" kern="1200" dirty="0" smtClean="0">
                <a:solidFill>
                  <a:schemeClr val="tx1"/>
                </a:solidFill>
                <a:effectLst/>
                <a:latin typeface="+mn-lt"/>
                <a:ea typeface="+mn-ea"/>
                <a:cs typeface="+mn-cs"/>
              </a:rPr>
              <a:t>nd </a:t>
            </a:r>
            <a:r>
              <a:rPr lang="en-US" sz="1000" kern="1200" dirty="0">
                <a:solidFill>
                  <a:schemeClr val="tx1"/>
                </a:solidFill>
                <a:effectLst/>
                <a:latin typeface="+mn-lt"/>
                <a:ea typeface="+mn-ea"/>
                <a:cs typeface="+mn-cs"/>
              </a:rPr>
              <a:t>they had similar birth outcomes to white women in the U.S., but African American women (those living in this country) tended to have babies that weighed significantly less,</a:t>
            </a:r>
            <a:r>
              <a:rPr lang="en-US" sz="1000" kern="1200" baseline="0" dirty="0">
                <a:solidFill>
                  <a:schemeClr val="tx1"/>
                </a:solidFill>
                <a:effectLst/>
                <a:latin typeface="+mn-lt"/>
                <a:ea typeface="+mn-ea"/>
                <a:cs typeface="+mn-cs"/>
              </a:rPr>
              <a:t> </a:t>
            </a:r>
            <a:r>
              <a:rPr lang="en-US" sz="1000" kern="1200" baseline="0" dirty="0" smtClean="0">
                <a:solidFill>
                  <a:schemeClr val="tx1"/>
                </a:solidFill>
                <a:effectLst/>
                <a:latin typeface="+mn-lt"/>
                <a:ea typeface="+mn-ea"/>
                <a:cs typeface="+mn-cs"/>
              </a:rPr>
              <a:t>with higher </a:t>
            </a:r>
            <a:r>
              <a:rPr lang="en-US" sz="1000" kern="1200" baseline="0" dirty="0">
                <a:solidFill>
                  <a:schemeClr val="tx1"/>
                </a:solidFill>
                <a:effectLst/>
                <a:latin typeface="+mn-lt"/>
                <a:ea typeface="+mn-ea"/>
                <a:cs typeface="+mn-cs"/>
              </a:rPr>
              <a:t>rates of prematurity and </a:t>
            </a:r>
            <a:r>
              <a:rPr lang="en-US" sz="1000" kern="1200" baseline="0" dirty="0" smtClean="0">
                <a:solidFill>
                  <a:schemeClr val="tx1"/>
                </a:solidFill>
                <a:effectLst/>
                <a:latin typeface="+mn-lt"/>
                <a:ea typeface="+mn-ea"/>
                <a:cs typeface="+mn-cs"/>
              </a:rPr>
              <a:t>infant mortality.</a:t>
            </a:r>
            <a:r>
              <a:rPr lang="en-US" sz="1000" kern="1200" dirty="0" smtClean="0">
                <a:solidFill>
                  <a:schemeClr val="tx1"/>
                </a:solidFill>
                <a:effectLst/>
                <a:latin typeface="+mn-lt"/>
                <a:ea typeface="+mn-ea"/>
                <a:cs typeface="+mn-cs"/>
              </a:rPr>
              <a:t>  </a:t>
            </a:r>
            <a:r>
              <a:rPr lang="en-US" sz="1000" kern="1200" dirty="0">
                <a:solidFill>
                  <a:schemeClr val="tx1"/>
                </a:solidFill>
                <a:effectLst/>
                <a:latin typeface="+mn-lt"/>
                <a:ea typeface="+mn-ea"/>
                <a:cs typeface="+mn-cs"/>
              </a:rPr>
              <a:t>Even more striking - outcomes for the African-born women worsened within one generation of living in the United States</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and became comparable  to African American women who had been here all of their lives.</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So what’s going on here?  It seems clear from this research that something in the U.S. is negatively impacting birth outcomes.</a:t>
            </a:r>
            <a:r>
              <a:rPr lang="en-US" sz="1000" baseline="0" dirty="0"/>
              <a:t>  The theory is that c</a:t>
            </a:r>
            <a:r>
              <a:rPr lang="en-US" sz="1000" dirty="0"/>
              <a:t>hronic stress related</a:t>
            </a:r>
            <a:r>
              <a:rPr lang="en-US" sz="1000" baseline="0" dirty="0"/>
              <a:t> to racism and </a:t>
            </a:r>
            <a:r>
              <a:rPr lang="en-US" sz="1000" dirty="0"/>
              <a:t>systematic discrimination may be the factor.  It’s sometimes</a:t>
            </a:r>
            <a:r>
              <a:rPr lang="en-US" sz="1000" baseline="0" dirty="0"/>
              <a:t> </a:t>
            </a:r>
            <a:r>
              <a:rPr lang="en-US" sz="1000" dirty="0"/>
              <a:t>called ‘weathering.” There is ongoing research in this field</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Florida Health Charts</a:t>
            </a:r>
            <a:r>
              <a:rPr lang="en-US" sz="1200" kern="1200" dirty="0" smtClean="0">
                <a:solidFill>
                  <a:schemeClr val="tx1"/>
                </a:solidFill>
                <a:effectLst/>
                <a:latin typeface="+mn-lt"/>
                <a:ea typeface="+mn-ea"/>
                <a:cs typeface="+mn-cs"/>
              </a:rPr>
              <a:t> (2012-2014).   Web 13 Mar. 2017.</a:t>
            </a:r>
          </a:p>
          <a:p>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13</a:t>
            </a:fld>
            <a:endParaRPr lang="en-US"/>
          </a:p>
        </p:txBody>
      </p:sp>
    </p:spTree>
    <p:extLst>
      <p:ext uri="{BB962C8B-B14F-4D97-AF65-F5344CB8AC3E}">
        <p14:creationId xmlns:p14="http://schemas.microsoft.com/office/powerpoint/2010/main" val="928179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Where </a:t>
            </a:r>
            <a:r>
              <a:rPr lang="en-US" sz="1000" dirty="0"/>
              <a:t>you live may be more important</a:t>
            </a:r>
            <a:r>
              <a:rPr lang="en-US" sz="1000" baseline="0" dirty="0"/>
              <a:t> to your health than your DNA</a:t>
            </a:r>
            <a:r>
              <a:rPr lang="en-US" sz="1000" baseline="0" dirty="0" smtClean="0"/>
              <a:t>.  </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Study supported by the RWJF</a:t>
            </a:r>
            <a:r>
              <a:rPr lang="en-US" sz="1000" baseline="0" dirty="0"/>
              <a:t> and Virginia Common wealth university.  Very similar to the story </a:t>
            </a:r>
            <a:r>
              <a:rPr lang="en-US" sz="1000" baseline="0" dirty="0" smtClean="0"/>
              <a:t>in the movie, </a:t>
            </a:r>
            <a:r>
              <a:rPr lang="en-US" sz="1000" baseline="0" dirty="0"/>
              <a:t>“Unnatural Causes</a:t>
            </a:r>
            <a:r>
              <a:rPr lang="en-US" sz="1000" baseline="0" dirty="0" smtClean="0"/>
              <a:t>.”  Fourteen year life expectancy difference within 13 miles</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t>Princeton is home to numerous financial institutions, Merck, Honeywell, Bristol-Myers, Dow, Hyatt Regency, Merrill Lynch, Johnson and Johnson  </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t>Average income </a:t>
            </a:r>
            <a:r>
              <a:rPr lang="en-US" sz="1000" baseline="0" dirty="0" smtClean="0"/>
              <a:t>in Princeton   </a:t>
            </a:r>
            <a:r>
              <a:rPr lang="en-US" sz="1000" baseline="0" dirty="0"/>
              <a:t>Household $116,271   Individual $63,271</a:t>
            </a:r>
          </a:p>
          <a:p>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t>Trenton experienced economic recession</a:t>
            </a:r>
            <a:r>
              <a:rPr lang="en-US" sz="1000" baseline="0" dirty="0" smtClean="0"/>
              <a:t>, loss of manufacturing jobs, </a:t>
            </a:r>
            <a:r>
              <a:rPr lang="en-US" sz="1000" baseline="0" dirty="0"/>
              <a:t>unemployment, more </a:t>
            </a:r>
            <a:r>
              <a:rPr lang="en-US" sz="1000" baseline="0" dirty="0" smtClean="0"/>
              <a:t>temporary or part-time </a:t>
            </a:r>
            <a:r>
              <a:rPr lang="en-US" sz="1000" baseline="0" dirty="0"/>
              <a:t>employment, </a:t>
            </a:r>
            <a:r>
              <a:rPr lang="en-US" sz="1000" baseline="0" dirty="0" smtClean="0"/>
              <a:t>and employment </a:t>
            </a:r>
            <a:r>
              <a:rPr lang="en-US" sz="1000" baseline="0" dirty="0"/>
              <a:t>without insurance, </a:t>
            </a: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Average </a:t>
            </a:r>
            <a:r>
              <a:rPr lang="en-US" sz="1000" dirty="0" smtClean="0"/>
              <a:t>income in Trenton      </a:t>
            </a:r>
            <a:r>
              <a:rPr lang="en-US" sz="1000" dirty="0"/>
              <a:t>Household</a:t>
            </a:r>
            <a:r>
              <a:rPr lang="en-US" sz="1000" baseline="0" dirty="0"/>
              <a:t> $34,257     Individual $16,914   (2011-2015) </a:t>
            </a: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endParaRPr lang="en-US" baseline="0" dirty="0"/>
          </a:p>
        </p:txBody>
      </p:sp>
      <p:sp>
        <p:nvSpPr>
          <p:cNvPr id="4" name="Slide Number Placeholder 3"/>
          <p:cNvSpPr>
            <a:spLocks noGrp="1"/>
          </p:cNvSpPr>
          <p:nvPr>
            <p:ph type="sldNum" sz="quarter" idx="10"/>
          </p:nvPr>
        </p:nvSpPr>
        <p:spPr/>
        <p:txBody>
          <a:bodyPr/>
          <a:lstStyle/>
          <a:p>
            <a:fld id="{DD373888-E723-43E7-8CBD-FA05B6B092E3}" type="slidenum">
              <a:rPr lang="en-US" smtClean="0"/>
              <a:pPr/>
              <a:t>14</a:t>
            </a:fld>
            <a:endParaRPr lang="en-US"/>
          </a:p>
        </p:txBody>
      </p:sp>
    </p:spTree>
    <p:extLst>
      <p:ext uri="{BB962C8B-B14F-4D97-AF65-F5344CB8AC3E}">
        <p14:creationId xmlns:p14="http://schemas.microsoft.com/office/powerpoint/2010/main" val="302031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373888-E723-43E7-8CBD-FA05B6B092E3}" type="slidenum">
              <a:rPr lang="en-US" smtClean="0"/>
              <a:pPr/>
              <a:t>15</a:t>
            </a:fld>
            <a:endParaRPr lang="en-US"/>
          </a:p>
        </p:txBody>
      </p:sp>
    </p:spTree>
    <p:extLst>
      <p:ext uri="{BB962C8B-B14F-4D97-AF65-F5344CB8AC3E}">
        <p14:creationId xmlns:p14="http://schemas.microsoft.com/office/powerpoint/2010/main" val="3791151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Household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Pensacola 46K     Gulf </a:t>
            </a:r>
            <a:r>
              <a:rPr lang="en-US" sz="1000" baseline="0" dirty="0"/>
              <a:t>Breeze </a:t>
            </a:r>
            <a:r>
              <a:rPr lang="en-US" sz="1000" baseline="0" dirty="0" smtClean="0"/>
              <a:t>58K    	 Palm </a:t>
            </a:r>
            <a:r>
              <a:rPr lang="en-US" sz="1000" baseline="0" dirty="0"/>
              <a:t>Beach 60K </a:t>
            </a:r>
            <a:r>
              <a:rPr lang="en-US" sz="1000" baseline="0" dirty="0" smtClean="0"/>
              <a:t>	Boulder </a:t>
            </a:r>
            <a:r>
              <a:rPr lang="en-US" sz="1000" baseline="0" dirty="0"/>
              <a:t>66K	</a:t>
            </a:r>
            <a:r>
              <a:rPr lang="en-US" sz="1000" baseline="0" dirty="0" smtClean="0"/>
              <a:t>	Newton 100K		Princeton 116K</a:t>
            </a:r>
          </a:p>
          <a:p>
            <a:endParaRPr lang="en-US" sz="1000" baseline="0" dirty="0" smtClean="0"/>
          </a:p>
          <a:p>
            <a:r>
              <a:rPr lang="en-US" sz="1000" dirty="0" smtClean="0"/>
              <a:t>Boulder</a:t>
            </a:r>
            <a:r>
              <a:rPr lang="en-US" sz="1000" dirty="0"/>
              <a:t>, Colorado is </a:t>
            </a:r>
            <a:r>
              <a:rPr lang="en-US" sz="1000" dirty="0" smtClean="0"/>
              <a:t>often</a:t>
            </a:r>
            <a:r>
              <a:rPr lang="en-US" sz="1000" baseline="0" dirty="0" smtClean="0"/>
              <a:t> identified as </a:t>
            </a:r>
            <a:r>
              <a:rPr lang="en-US" sz="1000" dirty="0" smtClean="0"/>
              <a:t>the </a:t>
            </a:r>
            <a:r>
              <a:rPr lang="en-US" sz="1000" dirty="0"/>
              <a:t>healthiest city in the US in terms of obesity and physical activity, but</a:t>
            </a:r>
            <a:r>
              <a:rPr lang="en-US" sz="1000" baseline="0" dirty="0"/>
              <a:t> their income falls below places like Newton and Princeton, </a:t>
            </a:r>
            <a:r>
              <a:rPr lang="en-US" sz="1000" baseline="0" dirty="0" smtClean="0"/>
              <a:t>NJ, and so does their life expectancy.</a:t>
            </a:r>
            <a:endParaRPr lang="en-US" sz="1000" baseline="0" dirty="0"/>
          </a:p>
          <a:p>
            <a:endParaRPr lang="en-US" sz="1000" baseline="0" dirty="0"/>
          </a:p>
          <a:p>
            <a:pPr defTabSz="931774"/>
            <a:r>
              <a:rPr lang="en-US" sz="1000" dirty="0"/>
              <a:t>Money can’t buy happiness – apparently it can buy health.  Actually,</a:t>
            </a:r>
            <a:r>
              <a:rPr lang="en-US" sz="1000" baseline="0" dirty="0"/>
              <a:t> it’s the flip side that’s true.  Poverty creates poor health.</a:t>
            </a:r>
            <a:endParaRPr lang="en-US" sz="1000" dirty="0"/>
          </a:p>
          <a:p>
            <a:endParaRPr lang="en-US" sz="1000" dirty="0"/>
          </a:p>
          <a:p>
            <a:r>
              <a:rPr lang="en-US" sz="1200" b="0" i="1" kern="1200" dirty="0" smtClean="0">
                <a:solidFill>
                  <a:schemeClr val="tx1"/>
                </a:solidFill>
                <a:effectLst/>
                <a:latin typeface="+mn-lt"/>
                <a:ea typeface="+mn-ea"/>
                <a:cs typeface="+mn-cs"/>
              </a:rPr>
              <a:t>www.city-data.com/city April 7, 2017</a:t>
            </a:r>
            <a:endParaRPr lang="en-US" dirty="0"/>
          </a:p>
        </p:txBody>
      </p:sp>
      <p:sp>
        <p:nvSpPr>
          <p:cNvPr id="4" name="Slide Number Placeholder 3"/>
          <p:cNvSpPr>
            <a:spLocks noGrp="1"/>
          </p:cNvSpPr>
          <p:nvPr>
            <p:ph type="sldNum" sz="quarter" idx="10"/>
          </p:nvPr>
        </p:nvSpPr>
        <p:spPr/>
        <p:txBody>
          <a:bodyPr/>
          <a:lstStyle/>
          <a:p>
            <a:fld id="{DD373888-E723-43E7-8CBD-FA05B6B092E3}" type="slidenum">
              <a:rPr lang="en-US" smtClean="0"/>
              <a:pPr/>
              <a:t>16</a:t>
            </a:fld>
            <a:endParaRPr lang="en-US"/>
          </a:p>
        </p:txBody>
      </p:sp>
    </p:spTree>
    <p:extLst>
      <p:ext uri="{BB962C8B-B14F-4D97-AF65-F5344CB8AC3E}">
        <p14:creationId xmlns:p14="http://schemas.microsoft.com/office/powerpoint/2010/main" val="2332602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900" b="0" dirty="0" smtClean="0">
                <a:effectLst/>
              </a:rPr>
              <a:t>Unsafe </a:t>
            </a:r>
            <a:r>
              <a:rPr lang="en-US" sz="900" b="0" dirty="0">
                <a:effectLst/>
              </a:rPr>
              <a:t>or unhealthy housing </a:t>
            </a:r>
            <a:r>
              <a:rPr lang="en-US" sz="900" dirty="0">
                <a:effectLst/>
              </a:rPr>
              <a:t>exposes residents to allergens and other hazards like overcrowding. Stores and restaurants selling unhealthy food may outnumber markets with fresh produce or restaurants with nutritious food.</a:t>
            </a:r>
          </a:p>
          <a:p>
            <a:pPr marL="228600" indent="-228600">
              <a:buFont typeface="+mj-lt"/>
              <a:buAutoNum type="arabicPeriod"/>
            </a:pPr>
            <a:r>
              <a:rPr lang="en-US" sz="900" b="0" dirty="0">
                <a:effectLst/>
              </a:rPr>
              <a:t>Opportunities for residents to exercise, walk, or cycle may be limited, and some neighborhoods are unsafe for children to play outside.</a:t>
            </a:r>
          </a:p>
          <a:p>
            <a:pPr marL="228600" indent="-228600">
              <a:buFont typeface="+mj-lt"/>
              <a:buAutoNum type="arabicPeriod"/>
            </a:pPr>
            <a:r>
              <a:rPr lang="en-US" sz="900" b="0" dirty="0">
                <a:effectLst/>
              </a:rPr>
              <a:t>Proximity to highways, factories, or other sources of toxic agents may expose residents to pollutants.</a:t>
            </a:r>
          </a:p>
          <a:p>
            <a:pPr marL="228600" indent="-228600">
              <a:buFont typeface="+mj-lt"/>
              <a:buAutoNum type="arabicPeriod"/>
            </a:pPr>
            <a:r>
              <a:rPr lang="en-US" sz="900" b="0" dirty="0">
                <a:effectLst/>
              </a:rPr>
              <a:t>Access to primary care doctors and good hospitals may be limited.</a:t>
            </a:r>
          </a:p>
          <a:p>
            <a:pPr marL="228600" indent="-228600">
              <a:buFont typeface="+mj-lt"/>
              <a:buAutoNum type="arabicPeriod"/>
            </a:pPr>
            <a:r>
              <a:rPr lang="en-US" sz="900" b="0" dirty="0">
                <a:effectLst/>
              </a:rPr>
              <a:t>Unreliable or expensive public transit can isolate residents from good jobs, health and child care, and social services,</a:t>
            </a:r>
            <a:r>
              <a:rPr lang="en-US" sz="900" b="0" baseline="0" dirty="0">
                <a:effectLst/>
              </a:rPr>
              <a:t> and create long transit times</a:t>
            </a:r>
            <a:endParaRPr lang="en-US" sz="900" b="0" dirty="0">
              <a:effectLst/>
            </a:endParaRPr>
          </a:p>
          <a:p>
            <a:pPr marL="228600" indent="-228600">
              <a:buFont typeface="+mj-lt"/>
              <a:buAutoNum type="arabicPeriod"/>
            </a:pPr>
            <a:r>
              <a:rPr lang="en-US" sz="900" b="0" dirty="0">
                <a:effectLst/>
              </a:rPr>
              <a:t>Residential segregation and features that isolate communities (e.g., highways) can limit social cohesion, stifle economic growth, and perpetuate cycles of poverty.   </a:t>
            </a:r>
          </a:p>
          <a:p>
            <a:endParaRPr lang="en-US" sz="900" b="0" dirty="0"/>
          </a:p>
        </p:txBody>
      </p:sp>
      <p:sp>
        <p:nvSpPr>
          <p:cNvPr id="4" name="Slide Number Placeholder 3"/>
          <p:cNvSpPr>
            <a:spLocks noGrp="1"/>
          </p:cNvSpPr>
          <p:nvPr>
            <p:ph type="sldNum" sz="quarter" idx="10"/>
          </p:nvPr>
        </p:nvSpPr>
        <p:spPr/>
        <p:txBody>
          <a:bodyPr/>
          <a:lstStyle/>
          <a:p>
            <a:fld id="{DD373888-E723-43E7-8CBD-FA05B6B092E3}" type="slidenum">
              <a:rPr lang="en-US" smtClean="0"/>
              <a:pPr/>
              <a:t>17</a:t>
            </a:fld>
            <a:endParaRPr lang="en-US"/>
          </a:p>
        </p:txBody>
      </p:sp>
    </p:spTree>
    <p:extLst>
      <p:ext uri="{BB962C8B-B14F-4D97-AF65-F5344CB8AC3E}">
        <p14:creationId xmlns:p14="http://schemas.microsoft.com/office/powerpoint/2010/main" val="633978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000" dirty="0" smtClean="0"/>
              <a:t>There </a:t>
            </a:r>
            <a:r>
              <a:rPr lang="en-US" sz="1000" dirty="0"/>
              <a:t>are additional impacts on children and adolescents</a:t>
            </a:r>
            <a:r>
              <a:rPr lang="en-US" sz="1000" baseline="0" dirty="0"/>
              <a:t> in poor </a:t>
            </a:r>
            <a:r>
              <a:rPr lang="en-US" sz="1000" baseline="0" dirty="0" smtClean="0"/>
              <a:t>neighborhoods.</a:t>
            </a:r>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Communities with weak tax bases cannot support high-quality schools and jobs are often scarce in neighborhoods with struggling economies.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rPr>
              <a:t>This exacerbates the cycle of poor education, low-paying</a:t>
            </a:r>
            <a:r>
              <a:rPr lang="en-US" sz="1000" baseline="0" dirty="0">
                <a:effectLst/>
              </a:rPr>
              <a:t> jobs, reduced family income</a:t>
            </a:r>
            <a:endParaRPr lang="en-US" sz="1000" dirty="0">
              <a:effectLst/>
            </a:endParaRPr>
          </a:p>
          <a:p>
            <a:endParaRPr lang="en-US" sz="100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18</a:t>
            </a:fld>
            <a:endParaRPr lang="en-US"/>
          </a:p>
        </p:txBody>
      </p:sp>
    </p:spTree>
    <p:extLst>
      <p:ext uri="{BB962C8B-B14F-4D97-AF65-F5344CB8AC3E}">
        <p14:creationId xmlns:p14="http://schemas.microsoft.com/office/powerpoint/2010/main" val="2489110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Clearly</a:t>
            </a:r>
            <a:r>
              <a:rPr lang="en-US" sz="1000" baseline="0" dirty="0"/>
              <a:t> w</a:t>
            </a:r>
            <a:r>
              <a:rPr lang="en-US" sz="1000" dirty="0"/>
              <a:t>here you live, POVERTY, impacts your health and health behaviors.  We’ve known for a long time that poverty by itself changes the way we think.</a:t>
            </a:r>
            <a:r>
              <a:rPr lang="en-US" sz="10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a:t>Many of you may remember Maslow’s Hierarchy – states that basic needs like food and shelter and safety must be achieved before people move to the social context of love and belonging and self-esteem</a:t>
            </a:r>
            <a:endParaRPr lang="en-US" sz="1000" dirty="0"/>
          </a:p>
          <a:p>
            <a:endParaRPr lang="en-US" sz="1000" dirty="0"/>
          </a:p>
          <a:p>
            <a:r>
              <a:rPr lang="en-US" sz="1000" dirty="0"/>
              <a:t>Scarcity forces people to think </a:t>
            </a:r>
            <a:r>
              <a:rPr lang="en-US" sz="1000" dirty="0" smtClean="0"/>
              <a:t>differently. Poverty </a:t>
            </a:r>
            <a:r>
              <a:rPr lang="en-US" sz="1000" dirty="0"/>
              <a:t>increases focus on immediate needs and reduces long-term planning  Many health behaviors require long term thinking</a:t>
            </a:r>
          </a:p>
          <a:p>
            <a:endParaRPr lang="en-US" dirty="0" smtClean="0"/>
          </a:p>
        </p:txBody>
      </p:sp>
      <p:sp>
        <p:nvSpPr>
          <p:cNvPr id="4" name="Slide Number Placeholder 3"/>
          <p:cNvSpPr>
            <a:spLocks noGrp="1"/>
          </p:cNvSpPr>
          <p:nvPr>
            <p:ph type="sldNum" sz="quarter" idx="10"/>
          </p:nvPr>
        </p:nvSpPr>
        <p:spPr/>
        <p:txBody>
          <a:bodyPr/>
          <a:lstStyle/>
          <a:p>
            <a:fld id="{64DFA9AF-66E2-439F-99A7-AD2C53A07726}" type="slidenum">
              <a:rPr lang="en-US" smtClean="0"/>
              <a:pPr/>
              <a:t>19</a:t>
            </a:fld>
            <a:endParaRPr lang="en-US"/>
          </a:p>
        </p:txBody>
      </p:sp>
    </p:spTree>
    <p:extLst>
      <p:ext uri="{BB962C8B-B14F-4D97-AF65-F5344CB8AC3E}">
        <p14:creationId xmlns:p14="http://schemas.microsoft.com/office/powerpoint/2010/main" val="280645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2</a:t>
            </a:fld>
            <a:endParaRPr lang="en-US"/>
          </a:p>
        </p:txBody>
      </p:sp>
    </p:spTree>
    <p:extLst>
      <p:ext uri="{BB962C8B-B14F-4D97-AF65-F5344CB8AC3E}">
        <p14:creationId xmlns:p14="http://schemas.microsoft.com/office/powerpoint/2010/main" val="3212846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sz="1000" dirty="0"/>
              <a:t>The chronic stress of poverty is toxic. </a:t>
            </a:r>
          </a:p>
          <a:p>
            <a:pPr defTabSz="931774"/>
            <a:r>
              <a:rPr lang="en-US" sz="1000" dirty="0"/>
              <a:t>Poverty gets under our skin and leads to biological changes that can last into adulthood, even when circumstances changes.  There</a:t>
            </a:r>
            <a:r>
              <a:rPr lang="en-US" sz="1000" baseline="0" dirty="0"/>
              <a:t> are countless studies on the biologic mechanisms of the stress of always being on the edge of a cliff and barely holding on</a:t>
            </a:r>
            <a:r>
              <a:rPr lang="en-US" sz="1000" baseline="0" dirty="0" smtClean="0"/>
              <a:t>.  </a:t>
            </a:r>
          </a:p>
          <a:p>
            <a:pPr defTabSz="931774"/>
            <a:r>
              <a:rPr lang="en-US" sz="1000" baseline="0" dirty="0" smtClean="0"/>
              <a:t>Epigenetics is the study of changes in a chromosome that affect gene activity or expression.  You may be predisposed </a:t>
            </a:r>
            <a:r>
              <a:rPr lang="en-US" sz="1000" baseline="0" dirty="0"/>
              <a:t>to diseases – may or may not be turned </a:t>
            </a:r>
            <a:r>
              <a:rPr lang="en-US" sz="1000" baseline="0" dirty="0" smtClean="0"/>
              <a:t>on.  Triggers include viral, environmental or other factors.  Chronic stress is one of those factors</a:t>
            </a:r>
            <a:endParaRPr lang="en-US" sz="1000" baseline="0" dirty="0"/>
          </a:p>
          <a:p>
            <a:pPr defTabSz="931774"/>
            <a:endParaRPr lang="en-US" baseline="0" dirty="0"/>
          </a:p>
          <a:p>
            <a:endParaRPr lang="en-US" sz="800" baseline="0" dirty="0"/>
          </a:p>
          <a:p>
            <a:endParaRPr lang="en-US" sz="80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20</a:t>
            </a:fld>
            <a:endParaRPr lang="en-US"/>
          </a:p>
        </p:txBody>
      </p:sp>
    </p:spTree>
    <p:extLst>
      <p:ext uri="{BB962C8B-B14F-4D97-AF65-F5344CB8AC3E}">
        <p14:creationId xmlns:p14="http://schemas.microsoft.com/office/powerpoint/2010/main" val="2004281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Chronic severe stress can</a:t>
            </a:r>
            <a:r>
              <a:rPr lang="en-US" sz="1200" b="0" kern="1200" baseline="0" dirty="0">
                <a:solidFill>
                  <a:schemeClr val="tx1"/>
                </a:solidFill>
                <a:effectLst/>
                <a:latin typeface="+mn-lt"/>
                <a:ea typeface="+mn-ea"/>
                <a:cs typeface="+mn-cs"/>
              </a:rPr>
              <a:t> change us at a cellular level. </a:t>
            </a:r>
            <a:r>
              <a:rPr lang="en-US" sz="1200" b="0" kern="1200" dirty="0">
                <a:solidFill>
                  <a:schemeClr val="tx1"/>
                </a:solidFill>
                <a:effectLst/>
                <a:latin typeface="+mn-lt"/>
                <a:ea typeface="+mn-ea"/>
                <a:cs typeface="+mn-cs"/>
              </a:rPr>
              <a:t> This represents a DNA strand</a:t>
            </a:r>
            <a:r>
              <a:rPr lang="en-US" sz="1200" b="1" kern="1200" dirty="0">
                <a:solidFill>
                  <a:schemeClr val="tx1"/>
                </a:solidFill>
                <a:effectLst/>
                <a:latin typeface="+mn-lt"/>
                <a:ea typeface="+mn-ea"/>
                <a:cs typeface="+mn-cs"/>
              </a:rPr>
              <a:t>.  Telomeres</a:t>
            </a:r>
            <a:r>
              <a:rPr lang="en-US" sz="1200" b="0" kern="1200" dirty="0">
                <a:solidFill>
                  <a:schemeClr val="tx1"/>
                </a:solidFill>
                <a:effectLst/>
                <a:latin typeface="+mn-lt"/>
                <a:ea typeface="+mn-ea"/>
                <a:cs typeface="+mn-cs"/>
              </a:rPr>
              <a:t> are a protective casing at the end of a strand of DNA – think of them as the hard casings at the end of a shoelace. Each time a cell divides, it loses a bit of this protective</a:t>
            </a:r>
            <a:r>
              <a:rPr lang="en-US" sz="1200" b="0" kern="1200" baseline="0" dirty="0">
                <a:solidFill>
                  <a:schemeClr val="tx1"/>
                </a:solidFill>
                <a:effectLst/>
                <a:latin typeface="+mn-lt"/>
                <a:ea typeface="+mn-ea"/>
                <a:cs typeface="+mn-cs"/>
              </a:rPr>
              <a:t> coating</a:t>
            </a:r>
            <a:r>
              <a:rPr lang="en-US" sz="1200" b="0" kern="1200" dirty="0">
                <a:solidFill>
                  <a:schemeClr val="tx1"/>
                </a:solidFill>
                <a:effectLst/>
                <a:latin typeface="+mn-lt"/>
                <a:ea typeface="+mn-ea"/>
                <a:cs typeface="+mn-cs"/>
              </a:rPr>
              <a:t>.  The ability to</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replenish</a:t>
            </a:r>
            <a:r>
              <a:rPr lang="en-US" sz="1200" b="0" kern="1200" baseline="0" dirty="0">
                <a:solidFill>
                  <a:schemeClr val="tx1"/>
                </a:solidFill>
                <a:effectLst/>
                <a:latin typeface="+mn-lt"/>
                <a:ea typeface="+mn-ea"/>
                <a:cs typeface="+mn-cs"/>
              </a:rPr>
              <a:t> this diminished with age.  Studies in labs as well as on human subjects show that chronic stress</a:t>
            </a:r>
            <a:r>
              <a:rPr lang="en-US" sz="1200" b="0" kern="1200" dirty="0">
                <a:solidFill>
                  <a:schemeClr val="tx1"/>
                </a:solidFill>
                <a:effectLst/>
                <a:latin typeface="+mn-lt"/>
                <a:ea typeface="+mn-ea"/>
                <a:cs typeface="+mn-cs"/>
              </a:rPr>
              <a:t> and cortisol exposure decreases our ability to replenish this protective casing</a:t>
            </a:r>
            <a:r>
              <a:rPr lang="en-US" sz="1200" b="0" kern="1200" baseline="0" dirty="0">
                <a:solidFill>
                  <a:schemeClr val="tx1"/>
                </a:solidFill>
                <a:effectLst/>
                <a:latin typeface="+mn-lt"/>
                <a:ea typeface="+mn-ea"/>
                <a:cs typeface="+mn-cs"/>
              </a:rPr>
              <a:t> – it ages the cell</a:t>
            </a:r>
            <a:r>
              <a:rPr lang="en-US" sz="1200" b="0" kern="1200" dirty="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This has been demonstrated </a:t>
            </a:r>
            <a:r>
              <a:rPr lang="en-US" sz="1200" b="0" kern="1200" dirty="0">
                <a:solidFill>
                  <a:schemeClr val="tx1"/>
                </a:solidFill>
                <a:effectLst/>
                <a:latin typeface="+mn-lt"/>
                <a:ea typeface="+mn-ea"/>
                <a:cs typeface="+mn-cs"/>
              </a:rPr>
              <a:t>in lab rats and </a:t>
            </a:r>
            <a:r>
              <a:rPr lang="en-US" sz="1200" b="0" kern="1200" dirty="0" smtClean="0">
                <a:solidFill>
                  <a:schemeClr val="tx1"/>
                </a:solidFill>
                <a:effectLst/>
                <a:latin typeface="+mn-lt"/>
                <a:ea typeface="+mn-ea"/>
                <a:cs typeface="+mn-cs"/>
              </a:rPr>
              <a:t>among human subjects (PNAS study</a:t>
            </a:r>
            <a:r>
              <a:rPr lang="en-US" sz="1200" b="0" kern="1200" baseline="0" dirty="0" smtClean="0">
                <a:solidFill>
                  <a:schemeClr val="tx1"/>
                </a:solidFill>
                <a:effectLst/>
                <a:latin typeface="+mn-lt"/>
                <a:ea typeface="+mn-ea"/>
                <a:cs typeface="+mn-cs"/>
              </a:rPr>
              <a:t> on </a:t>
            </a:r>
            <a:r>
              <a:rPr lang="en-US" sz="1200" b="0" kern="1200" dirty="0" smtClean="0">
                <a:solidFill>
                  <a:schemeClr val="tx1"/>
                </a:solidFill>
                <a:effectLst/>
                <a:latin typeface="+mn-lt"/>
                <a:ea typeface="+mn-ea"/>
                <a:cs typeface="+mn-cs"/>
              </a:rPr>
              <a:t>women in </a:t>
            </a:r>
            <a:r>
              <a:rPr lang="en-US" sz="1200" b="0" kern="1200" dirty="0">
                <a:solidFill>
                  <a:schemeClr val="tx1"/>
                </a:solidFill>
                <a:effectLst/>
                <a:latin typeface="+mn-lt"/>
                <a:ea typeface="+mn-ea"/>
                <a:cs typeface="+mn-cs"/>
              </a:rPr>
              <a:t>domestic </a:t>
            </a:r>
            <a:r>
              <a:rPr lang="en-US" sz="1200" b="0" kern="1200" dirty="0" smtClean="0">
                <a:solidFill>
                  <a:schemeClr val="tx1"/>
                </a:solidFill>
                <a:effectLst/>
                <a:latin typeface="+mn-lt"/>
                <a:ea typeface="+mn-ea"/>
                <a:cs typeface="+mn-cs"/>
              </a:rPr>
              <a:t>violence</a:t>
            </a:r>
            <a:r>
              <a:rPr lang="en-US" sz="1200" b="0" kern="1200" baseline="0" dirty="0" smtClean="0">
                <a:solidFill>
                  <a:schemeClr val="tx1"/>
                </a:solidFill>
                <a:effectLst/>
                <a:latin typeface="+mn-lt"/>
                <a:ea typeface="+mn-ea"/>
                <a:cs typeface="+mn-cs"/>
              </a:rPr>
              <a:t> situations or</a:t>
            </a:r>
            <a:r>
              <a:rPr lang="en-US" sz="1200" b="0" kern="1200" dirty="0" smtClean="0">
                <a:solidFill>
                  <a:schemeClr val="tx1"/>
                </a:solidFill>
                <a:effectLst/>
                <a:latin typeface="+mn-lt"/>
                <a:ea typeface="+mn-ea"/>
                <a:cs typeface="+mn-cs"/>
              </a:rPr>
              <a:t> </a:t>
            </a:r>
            <a:r>
              <a:rPr lang="en-US" sz="1200" b="0" kern="1200" dirty="0">
                <a:solidFill>
                  <a:schemeClr val="tx1"/>
                </a:solidFill>
                <a:effectLst/>
                <a:latin typeface="+mn-lt"/>
                <a:ea typeface="+mn-ea"/>
                <a:cs typeface="+mn-cs"/>
              </a:rPr>
              <a:t>raising disabled children compared </a:t>
            </a:r>
            <a:r>
              <a:rPr lang="en-US" sz="1200" b="0" kern="1200" dirty="0" smtClean="0">
                <a:solidFill>
                  <a:schemeClr val="tx1"/>
                </a:solidFill>
                <a:effectLst/>
                <a:latin typeface="+mn-lt"/>
                <a:ea typeface="+mn-ea"/>
                <a:cs typeface="+mn-cs"/>
              </a:rPr>
              <a:t>to low stress controls).  </a:t>
            </a:r>
            <a:r>
              <a:rPr lang="en-US" sz="1200" b="0" kern="1200" dirty="0">
                <a:solidFill>
                  <a:schemeClr val="tx1"/>
                </a:solidFill>
                <a:effectLst/>
                <a:latin typeface="+mn-lt"/>
                <a:ea typeface="+mn-ea"/>
                <a:cs typeface="+mn-cs"/>
              </a:rPr>
              <a:t>Chronic severe </a:t>
            </a:r>
            <a:r>
              <a:rPr lang="en-US" sz="1200" b="0" kern="1200" dirty="0" smtClean="0">
                <a:solidFill>
                  <a:schemeClr val="tx1"/>
                </a:solidFill>
                <a:effectLst/>
                <a:latin typeface="+mn-lt"/>
                <a:ea typeface="+mn-ea"/>
                <a:cs typeface="+mn-cs"/>
              </a:rPr>
              <a:t>stress may </a:t>
            </a:r>
            <a:r>
              <a:rPr lang="en-US" sz="1200" b="0" kern="1200" dirty="0">
                <a:solidFill>
                  <a:schemeClr val="tx1"/>
                </a:solidFill>
                <a:effectLst/>
                <a:latin typeface="+mn-lt"/>
                <a:ea typeface="+mn-ea"/>
                <a:cs typeface="+mn-cs"/>
              </a:rPr>
              <a:t>literally </a:t>
            </a:r>
            <a:r>
              <a:rPr lang="en-US" sz="1200" b="0" kern="1200" dirty="0" smtClean="0">
                <a:solidFill>
                  <a:schemeClr val="tx1"/>
                </a:solidFill>
                <a:effectLst/>
                <a:latin typeface="+mn-lt"/>
                <a:ea typeface="+mn-ea"/>
                <a:cs typeface="+mn-cs"/>
              </a:rPr>
              <a:t>age </a:t>
            </a:r>
            <a:r>
              <a:rPr lang="en-US" sz="1200" b="0" kern="1200" dirty="0">
                <a:solidFill>
                  <a:schemeClr val="tx1"/>
                </a:solidFill>
                <a:effectLst/>
                <a:latin typeface="+mn-lt"/>
                <a:ea typeface="+mn-ea"/>
                <a:cs typeface="+mn-cs"/>
              </a:rPr>
              <a:t>you at the cellular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effectLst/>
            </a:endParaRPr>
          </a:p>
        </p:txBody>
      </p:sp>
      <p:sp>
        <p:nvSpPr>
          <p:cNvPr id="4" name="Slide Number Placeholder 3"/>
          <p:cNvSpPr>
            <a:spLocks noGrp="1"/>
          </p:cNvSpPr>
          <p:nvPr>
            <p:ph type="sldNum" sz="quarter" idx="10"/>
          </p:nvPr>
        </p:nvSpPr>
        <p:spPr/>
        <p:txBody>
          <a:bodyPr/>
          <a:lstStyle/>
          <a:p>
            <a:fld id="{64DFA9AF-66E2-439F-99A7-AD2C53A07726}" type="slidenum">
              <a:rPr lang="en-US" smtClean="0"/>
              <a:pPr/>
              <a:t>21</a:t>
            </a:fld>
            <a:endParaRPr lang="en-US"/>
          </a:p>
        </p:txBody>
      </p:sp>
    </p:spTree>
    <p:extLst>
      <p:ext uri="{BB962C8B-B14F-4D97-AF65-F5344CB8AC3E}">
        <p14:creationId xmlns:p14="http://schemas.microsoft.com/office/powerpoint/2010/main" val="105991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Severe stress</a:t>
            </a:r>
            <a:r>
              <a:rPr lang="en-US" sz="1200" baseline="0" dirty="0" smtClean="0"/>
              <a:t> in childhood can have profound and lasting effects.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Adverse</a:t>
            </a:r>
            <a:r>
              <a:rPr lang="en-US" sz="1200" baseline="0" dirty="0" smtClean="0"/>
              <a:t> Childhood Events -  Original study by the </a:t>
            </a:r>
            <a:r>
              <a:rPr lang="en-US" sz="1200" dirty="0" smtClean="0"/>
              <a:t>Kaiser foundation 1990 with 17000</a:t>
            </a:r>
            <a:r>
              <a:rPr lang="en-US" sz="1200" baseline="0" dirty="0" smtClean="0"/>
              <a:t> adults, 75% scored at least one, 1 in 8 scored 4 or more.  These were insured, middle income people, most with some college education.  </a:t>
            </a:r>
            <a:r>
              <a:rPr lang="en-US" sz="1200" dirty="0" smtClean="0"/>
              <a:t>Adverse Childhood Events</a:t>
            </a:r>
            <a:r>
              <a:rPr lang="en-US" sz="1200" baseline="0" dirty="0" smtClean="0"/>
              <a:t> questionnaire included </a:t>
            </a:r>
            <a:r>
              <a:rPr lang="en-US" sz="1200" dirty="0" smtClean="0"/>
              <a:t>physical, mental,</a:t>
            </a:r>
            <a:r>
              <a:rPr lang="en-US" sz="1200" baseline="0" dirty="0" smtClean="0"/>
              <a:t> emotional abuse, physical and emotional neglect, substance abuse and mental illness, domestic violence, incarceration of a household member and divorce.</a:t>
            </a:r>
          </a:p>
          <a:p>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22</a:t>
            </a:fld>
            <a:endParaRPr lang="en-US"/>
          </a:p>
        </p:txBody>
      </p:sp>
    </p:spTree>
    <p:extLst>
      <p:ext uri="{BB962C8B-B14F-4D97-AF65-F5344CB8AC3E}">
        <p14:creationId xmlns:p14="http://schemas.microsoft.com/office/powerpoint/2010/main" val="745798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Disease risks</a:t>
            </a:r>
            <a:r>
              <a:rPr lang="en-US" sz="1100" baseline="0" dirty="0" smtClean="0"/>
              <a:t> = </a:t>
            </a:r>
            <a:r>
              <a:rPr lang="en-US" sz="1100" dirty="0" smtClean="0"/>
              <a:t> obstructive pulmonary ds by 2.5</a:t>
            </a:r>
            <a:r>
              <a:rPr lang="en-US" sz="1100" baseline="0" dirty="0" smtClean="0"/>
              <a:t> X that of someone with zero. 2.5 X the risk of hepatitis, 4X the risk of depression, 7X the risk of lifetime lung cancer and 3X the risk of heart disease.  </a:t>
            </a: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t>Impacts the old debate – Nature or Nature? </a:t>
            </a:r>
            <a:r>
              <a:rPr lang="en-US" sz="1100" b="0" baseline="0" dirty="0"/>
              <a:t>Social and genetic causes of disease are not mutually exclusive.  Bad or good genes may be expressed by triggers in the social or physical environment</a:t>
            </a:r>
          </a:p>
          <a:p>
            <a:endParaRPr lang="en-US" sz="1100" dirty="0"/>
          </a:p>
          <a:p>
            <a:r>
              <a:rPr lang="en-US" sz="1100" dirty="0"/>
              <a:t>What are the </a:t>
            </a:r>
            <a:r>
              <a:rPr lang="en-US" sz="1100" b="1" dirty="0"/>
              <a:t>protective factors</a:t>
            </a:r>
            <a:r>
              <a:rPr lang="en-US" sz="1100" dirty="0"/>
              <a:t>?  Meeting basic needs such as food and shelter, building family and social support, supporting education and opportunities for youth to build self-esteem,</a:t>
            </a:r>
          </a:p>
          <a:p>
            <a:endParaRPr lang="en-US" sz="1100" dirty="0"/>
          </a:p>
          <a:p>
            <a:r>
              <a:rPr lang="en-US" sz="1100" dirty="0"/>
              <a:t>Dr. Tom Boyce, Chief of UCSF’s Division of Developmental Medicine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Boyce points to a recent study in </a:t>
            </a:r>
            <a:r>
              <a:rPr lang="en-US" sz="1100" i="1" dirty="0"/>
              <a:t>Nature Neuroscience</a:t>
            </a:r>
            <a:r>
              <a:rPr lang="en-US" sz="1100" dirty="0"/>
              <a:t> showing that the </a:t>
            </a:r>
            <a:r>
              <a:rPr lang="en-US" sz="1100" b="1" dirty="0"/>
              <a:t>further you go up the scale in parental education, the more folding – or cortical surface area – </a:t>
            </a:r>
            <a:r>
              <a:rPr lang="en-US" sz="1100" dirty="0"/>
              <a:t>is evident in a child’s brain. Cortical surface area sets humans apart from other species; our brains fold inward to squeeze more surface area into our skulls. The kids with the better-educated moms had literally more brain in regions supporting </a:t>
            </a:r>
            <a:r>
              <a:rPr lang="en-US" sz="1100" b="1" dirty="0"/>
              <a:t>language, reading, executive functions and spatial skills. </a:t>
            </a:r>
            <a:r>
              <a:rPr lang="en-US" sz="1100" dirty="0"/>
              <a:t>“These differences are the central nervous system underpinnings of growing up in poverty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r>
              <a:rPr lang="en-US" sz="1100" baseline="0" dirty="0"/>
              <a:t>Public Health Reports, 2014 Jan-</a:t>
            </a:r>
            <a:r>
              <a:rPr lang="en-US" sz="1100" baseline="0" dirty="0" err="1"/>
              <a:t>Geb</a:t>
            </a:r>
            <a:r>
              <a:rPr lang="en-US" sz="1100" baseline="0" dirty="0"/>
              <a:t>, 129 (Suppl2) 19-31Paula </a:t>
            </a:r>
            <a:r>
              <a:rPr lang="en-US" sz="1100" baseline="0" dirty="0" err="1"/>
              <a:t>Braveman</a:t>
            </a:r>
            <a:r>
              <a:rPr lang="en-US" sz="1100" baseline="0" dirty="0"/>
              <a:t>, MD, MPH and Laura </a:t>
            </a:r>
            <a:r>
              <a:rPr lang="en-US" sz="1100" baseline="0" dirty="0" err="1"/>
              <a:t>Gttlieb</a:t>
            </a:r>
            <a:r>
              <a:rPr lang="en-US" sz="1100" baseline="0" dirty="0"/>
              <a:t>, MD, MPH</a:t>
            </a:r>
          </a:p>
          <a:p>
            <a:endParaRPr lang="en-US" sz="1100" baseline="0" dirty="0"/>
          </a:p>
          <a:p>
            <a:endParaRPr lang="en-US" sz="110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23</a:t>
            </a:fld>
            <a:endParaRPr lang="en-US"/>
          </a:p>
        </p:txBody>
      </p:sp>
    </p:spTree>
    <p:extLst>
      <p:ext uri="{BB962C8B-B14F-4D97-AF65-F5344CB8AC3E}">
        <p14:creationId xmlns:p14="http://schemas.microsoft.com/office/powerpoint/2010/main" val="1028623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profound</a:t>
            </a:r>
            <a:r>
              <a:rPr lang="en-US" sz="1200" baseline="0" dirty="0"/>
              <a:t> and really makes it imperative that we focus on emotional, mental, and physical health of children.  If we don’t the consequences can last a lifetime</a:t>
            </a:r>
            <a:endParaRPr lang="en-US" sz="1200" dirty="0"/>
          </a:p>
          <a:p>
            <a:pPr defTabSz="931774"/>
            <a:r>
              <a:rPr lang="en-US" baseline="0" dirty="0"/>
              <a:t>When acute and chronic stress occurs during childhood, the impact is significant and can last a </a:t>
            </a:r>
            <a:r>
              <a:rPr lang="en-US" baseline="0" dirty="0" smtClean="0"/>
              <a:t>lifetime.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Boyce points to a recent study in </a:t>
            </a:r>
            <a:r>
              <a:rPr lang="en-US" sz="1100" i="1" dirty="0"/>
              <a:t>Nature Neuroscience</a:t>
            </a:r>
            <a:r>
              <a:rPr lang="en-US" sz="1100" dirty="0"/>
              <a:t> showing that the further you go up the scale in parental education, the more folding – or cortical surface area – is evident in a child’s brain. Cortical surface area sets humans apart from other species; our brains fold inward to squeeze more surface area into our skulls. The kids with the better-educated moms had literally more brain in regions supporting </a:t>
            </a:r>
            <a:r>
              <a:rPr lang="en-US" sz="1100" b="1" dirty="0"/>
              <a:t>language, reading, executive functions and spatial skills</a:t>
            </a:r>
            <a:r>
              <a:rPr lang="en-US" sz="1100" dirty="0"/>
              <a:t>. “These differences are the central nervous system underpinnings of growing up in </a:t>
            </a:r>
            <a:r>
              <a:rPr lang="en-US" sz="1100" dirty="0" smtClean="0"/>
              <a:t>poverty.</a:t>
            </a:r>
            <a:endParaRPr lang="en-US" sz="1100" dirty="0"/>
          </a:p>
          <a:p>
            <a:endParaRPr lang="en-US" sz="1100" baseline="0" dirty="0"/>
          </a:p>
          <a:p>
            <a:r>
              <a:rPr lang="en-US" sz="1100" baseline="0" dirty="0"/>
              <a:t>The hypothesis that we can treat the physical, mental and emotional as separate unraveling.  The relative importance of social vs. genetic factors is often debated.  It’s the old NATURE vs NUTURE discussion.  The emerging awareness of gene-environment interactions drastically alters the debate.  Social and genetic causes of disease are not mutually exclusive.  Bad or good genes may be expressed in the presence of triggers in the social or physical environment</a:t>
            </a:r>
          </a:p>
          <a:p>
            <a:r>
              <a:rPr lang="en-US" sz="1100" baseline="0" dirty="0"/>
              <a:t>	Public Health Reports, 2014 Jan-</a:t>
            </a:r>
            <a:r>
              <a:rPr lang="en-US" sz="1100" baseline="0" dirty="0" err="1"/>
              <a:t>Geb</a:t>
            </a:r>
            <a:r>
              <a:rPr lang="en-US" sz="1100" baseline="0" dirty="0"/>
              <a:t>, 129 (Suppl2) 19-31Paula </a:t>
            </a:r>
            <a:r>
              <a:rPr lang="en-US" sz="1100" baseline="0" dirty="0" err="1"/>
              <a:t>Braveman</a:t>
            </a:r>
            <a:r>
              <a:rPr lang="en-US" sz="1100" baseline="0" dirty="0"/>
              <a:t>, MD, MPH and Laura </a:t>
            </a:r>
            <a:r>
              <a:rPr lang="en-US" sz="1100" baseline="0" dirty="0" err="1"/>
              <a:t>Gttlieb</a:t>
            </a:r>
            <a:r>
              <a:rPr lang="en-US" sz="1100" baseline="0" dirty="0"/>
              <a:t>, MD, MPH</a:t>
            </a:r>
          </a:p>
          <a:p>
            <a:endParaRPr lang="en-US" sz="1100" baseline="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24</a:t>
            </a:fld>
            <a:endParaRPr lang="en-US"/>
          </a:p>
        </p:txBody>
      </p:sp>
    </p:spTree>
    <p:extLst>
      <p:ext uri="{BB962C8B-B14F-4D97-AF65-F5344CB8AC3E}">
        <p14:creationId xmlns:p14="http://schemas.microsoft.com/office/powerpoint/2010/main" val="2366597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 focus </a:t>
            </a:r>
            <a:r>
              <a:rPr lang="en-US" sz="1000" baseline="0" dirty="0"/>
              <a:t>on children </a:t>
            </a:r>
            <a:r>
              <a:rPr lang="en-US" sz="1000" baseline="0" dirty="0" smtClean="0"/>
              <a:t>is important because </a:t>
            </a:r>
            <a:r>
              <a:rPr lang="en-US" sz="1000" baseline="0" dirty="0"/>
              <a:t>that’s where you can have the greatest impact in preventive medicine and public health.  The same is true for the social determinants of health.  We must work on the root cause of poor health for children and the research supports the importance of social determinants</a:t>
            </a:r>
          </a:p>
          <a:p>
            <a:endParaRPr lang="en-US" sz="100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25</a:t>
            </a:fld>
            <a:endParaRPr lang="en-US"/>
          </a:p>
        </p:txBody>
      </p:sp>
    </p:spTree>
    <p:extLst>
      <p:ext uri="{BB962C8B-B14F-4D97-AF65-F5344CB8AC3E}">
        <p14:creationId xmlns:p14="http://schemas.microsoft.com/office/powerpoint/2010/main" val="680244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How to we give Americans the</a:t>
            </a:r>
            <a:r>
              <a:rPr lang="en-US" sz="1000" baseline="0" dirty="0"/>
              <a:t> </a:t>
            </a:r>
            <a:r>
              <a:rPr lang="en-US" sz="1000" dirty="0"/>
              <a:t>means and ability to choose</a:t>
            </a:r>
            <a:r>
              <a:rPr lang="en-US" sz="1000" baseline="0" dirty="0"/>
              <a:t> the right path</a:t>
            </a:r>
            <a:r>
              <a:rPr lang="en-US" sz="1000" dirty="0"/>
              <a:t>?</a:t>
            </a:r>
          </a:p>
        </p:txBody>
      </p:sp>
      <p:sp>
        <p:nvSpPr>
          <p:cNvPr id="4" name="Slide Number Placeholder 3"/>
          <p:cNvSpPr>
            <a:spLocks noGrp="1"/>
          </p:cNvSpPr>
          <p:nvPr>
            <p:ph type="sldNum" sz="quarter" idx="10"/>
          </p:nvPr>
        </p:nvSpPr>
        <p:spPr/>
        <p:txBody>
          <a:bodyPr/>
          <a:lstStyle/>
          <a:p>
            <a:fld id="{64DFA9AF-66E2-439F-99A7-AD2C53A07726}" type="slidenum">
              <a:rPr lang="en-US" smtClean="0"/>
              <a:pPr/>
              <a:t>26</a:t>
            </a:fld>
            <a:endParaRPr lang="en-US"/>
          </a:p>
        </p:txBody>
      </p:sp>
    </p:spTree>
    <p:extLst>
      <p:ext uri="{BB962C8B-B14F-4D97-AF65-F5344CB8AC3E}">
        <p14:creationId xmlns:p14="http://schemas.microsoft.com/office/powerpoint/2010/main" val="2617098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Equality </a:t>
            </a:r>
            <a:r>
              <a:rPr lang="en-US" sz="1000" dirty="0"/>
              <a:t>assumes everyone has equal</a:t>
            </a:r>
            <a:r>
              <a:rPr lang="en-US" sz="1000" baseline="0" dirty="0"/>
              <a:t> and fair access to health if they are all given the same thing.  This thinking relies heavily on personal responsibility.  Certainly personal responsibility is an important factor, but that’s not really taking into consideration the root cause of some health behaviors.  It’s not equal when someone’s home, their community environment and access to healthy practices, or their job make it so much harder to maintain health.</a:t>
            </a:r>
            <a:endParaRPr lang="en-US" sz="1000" dirty="0"/>
          </a:p>
          <a:p>
            <a:endParaRPr lang="en-US" sz="1000" dirty="0"/>
          </a:p>
          <a:p>
            <a:r>
              <a:rPr lang="en-US" sz="1000" dirty="0"/>
              <a:t>Health equity proposed</a:t>
            </a:r>
            <a:r>
              <a:rPr lang="en-US" sz="1000" baseline="0" dirty="0"/>
              <a:t> that we match resources to </a:t>
            </a:r>
            <a:r>
              <a:rPr lang="en-US" sz="1000" baseline="0" dirty="0" smtClean="0"/>
              <a:t>need.</a:t>
            </a:r>
            <a:endParaRPr lang="en-US" sz="1000" dirty="0"/>
          </a:p>
        </p:txBody>
      </p:sp>
      <p:sp>
        <p:nvSpPr>
          <p:cNvPr id="4" name="Slide Number Placeholder 3"/>
          <p:cNvSpPr>
            <a:spLocks noGrp="1"/>
          </p:cNvSpPr>
          <p:nvPr>
            <p:ph type="sldNum" sz="quarter" idx="10"/>
          </p:nvPr>
        </p:nvSpPr>
        <p:spPr/>
        <p:txBody>
          <a:bodyPr/>
          <a:lstStyle/>
          <a:p>
            <a:fld id="{DD373888-E723-43E7-8CBD-FA05B6B092E3}" type="slidenum">
              <a:rPr lang="en-US" smtClean="0"/>
              <a:pPr/>
              <a:t>27</a:t>
            </a:fld>
            <a:endParaRPr lang="en-US"/>
          </a:p>
        </p:txBody>
      </p:sp>
    </p:spTree>
    <p:extLst>
      <p:ext uri="{BB962C8B-B14F-4D97-AF65-F5344CB8AC3E}">
        <p14:creationId xmlns:p14="http://schemas.microsoft.com/office/powerpoint/2010/main" val="1214756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a:t>Health disparity is different health outcomes among groups of people.  In </a:t>
            </a:r>
            <a:r>
              <a:rPr lang="en-US" sz="1000" baseline="0" dirty="0" smtClean="0"/>
              <a:t>public health </a:t>
            </a:r>
            <a:r>
              <a:rPr lang="en-US" sz="1000" baseline="0" dirty="0"/>
              <a:t>we are interested in the root cause of health disparities related to the social/economic environment.  DOH is adopting the CDC definition of health equity.</a:t>
            </a:r>
          </a:p>
          <a:p>
            <a:endParaRPr lang="en-US" sz="1000" baseline="0" dirty="0"/>
          </a:p>
          <a:p>
            <a:endParaRPr lang="en-US" sz="100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28</a:t>
            </a:fld>
            <a:endParaRPr lang="en-US"/>
          </a:p>
        </p:txBody>
      </p:sp>
    </p:spTree>
    <p:extLst>
      <p:ext uri="{BB962C8B-B14F-4D97-AF65-F5344CB8AC3E}">
        <p14:creationId xmlns:p14="http://schemas.microsoft.com/office/powerpoint/2010/main" val="22176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Health</a:t>
            </a:r>
            <a:r>
              <a:rPr lang="en-US" sz="1000" baseline="0" dirty="0"/>
              <a:t> inequality would result of the children on the right had smaller boxes, this is equality but it’s not equitable</a:t>
            </a:r>
          </a:p>
        </p:txBody>
      </p:sp>
      <p:sp>
        <p:nvSpPr>
          <p:cNvPr id="4" name="Slide Number Placeholder 3"/>
          <p:cNvSpPr>
            <a:spLocks noGrp="1"/>
          </p:cNvSpPr>
          <p:nvPr>
            <p:ph type="sldNum" sz="quarter" idx="10"/>
          </p:nvPr>
        </p:nvSpPr>
        <p:spPr/>
        <p:txBody>
          <a:bodyPr/>
          <a:lstStyle/>
          <a:p>
            <a:fld id="{DD373888-E723-43E7-8CBD-FA05B6B092E3}" type="slidenum">
              <a:rPr lang="en-US" smtClean="0"/>
              <a:pPr/>
              <a:t>29</a:t>
            </a:fld>
            <a:endParaRPr lang="en-US"/>
          </a:p>
        </p:txBody>
      </p:sp>
    </p:spTree>
    <p:extLst>
      <p:ext uri="{BB962C8B-B14F-4D97-AF65-F5344CB8AC3E}">
        <p14:creationId xmlns:p14="http://schemas.microsoft.com/office/powerpoint/2010/main" val="115530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smtClean="0"/>
              <a:t>Developed in </a:t>
            </a:r>
            <a:r>
              <a:rPr lang="en-US" dirty="0"/>
              <a:t>2003 to rank </a:t>
            </a:r>
            <a:r>
              <a:rPr lang="en-US" dirty="0" smtClean="0"/>
              <a:t>Wisconsin counties.  </a:t>
            </a:r>
            <a:r>
              <a:rPr lang="en-US" dirty="0"/>
              <a:t>Used nationally since 2010.  </a:t>
            </a:r>
            <a:r>
              <a:rPr lang="en-US" dirty="0" smtClean="0"/>
              <a:t>Released in March every year.  </a:t>
            </a:r>
            <a:r>
              <a:rPr lang="en-US" dirty="0"/>
              <a:t>Looks</a:t>
            </a:r>
            <a:r>
              <a:rPr lang="en-US" baseline="0" dirty="0"/>
              <a:t> only at modifiable factors – age, sex, genetics are not factored in – which makes sense if you are trying to impact community </a:t>
            </a:r>
            <a:r>
              <a:rPr lang="en-US" baseline="0" dirty="0" smtClean="0"/>
              <a:t>health.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Environment</a:t>
            </a:r>
            <a:r>
              <a:rPr lang="en-US" baseline="0" dirty="0" smtClean="0"/>
              <a:t> includes </a:t>
            </a:r>
            <a:r>
              <a:rPr lang="en-US" baseline="0" dirty="0"/>
              <a:t>air and water quality</a:t>
            </a:r>
            <a:r>
              <a:rPr lang="en-US" baseline="0" dirty="0" smtClean="0"/>
              <a:t>, aw well as the </a:t>
            </a:r>
            <a:r>
              <a:rPr lang="en-US" baseline="0" dirty="0"/>
              <a:t>build environment – parks, grocery stores, community gathering places, </a:t>
            </a:r>
            <a:r>
              <a:rPr lang="en-US" baseline="0" dirty="0" err="1"/>
              <a:t>bikeabiltiy</a:t>
            </a:r>
            <a:r>
              <a:rPr lang="en-US" baseline="0" dirty="0"/>
              <a:t> and walkability</a:t>
            </a:r>
            <a:endParaRPr lang="en-US" dirty="0"/>
          </a:p>
          <a:p>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3</a:t>
            </a:fld>
            <a:endParaRPr lang="en-US"/>
          </a:p>
        </p:txBody>
      </p:sp>
    </p:spTree>
    <p:extLst>
      <p:ext uri="{BB962C8B-B14F-4D97-AF65-F5344CB8AC3E}">
        <p14:creationId xmlns:p14="http://schemas.microsoft.com/office/powerpoint/2010/main" val="1039605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So, what’s next to make America healthy?</a:t>
            </a:r>
            <a:r>
              <a:rPr lang="en-US" sz="1000" baseline="0" dirty="0"/>
              <a:t>  Our track record isn’t great.  To really make a difference we may have to get off this highway and take a new route.</a:t>
            </a:r>
            <a:endParaRPr lang="en-US" sz="1000" dirty="0"/>
          </a:p>
          <a:p>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30</a:t>
            </a:fld>
            <a:endParaRPr lang="en-US"/>
          </a:p>
        </p:txBody>
      </p:sp>
    </p:spTree>
    <p:extLst>
      <p:ext uri="{BB962C8B-B14F-4D97-AF65-F5344CB8AC3E}">
        <p14:creationId xmlns:p14="http://schemas.microsoft.com/office/powerpoint/2010/main" val="2763511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31</a:t>
            </a:fld>
            <a:endParaRPr lang="en-US"/>
          </a:p>
        </p:txBody>
      </p:sp>
    </p:spTree>
    <p:extLst>
      <p:ext uri="{BB962C8B-B14F-4D97-AF65-F5344CB8AC3E}">
        <p14:creationId xmlns:p14="http://schemas.microsoft.com/office/powerpoint/2010/main" val="2937591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sz="1000" dirty="0" smtClean="0"/>
              <a:t>We passed</a:t>
            </a:r>
            <a:r>
              <a:rPr lang="en-US" sz="1000" baseline="0" dirty="0" smtClean="0"/>
              <a:t> the </a:t>
            </a:r>
            <a:r>
              <a:rPr lang="en-US" sz="1000" dirty="0" smtClean="0"/>
              <a:t>50</a:t>
            </a:r>
            <a:r>
              <a:rPr lang="en-US" sz="1000" baseline="30000" dirty="0" smtClean="0"/>
              <a:t>th</a:t>
            </a:r>
            <a:r>
              <a:rPr lang="en-US" sz="1000" dirty="0" smtClean="0"/>
              <a:t> </a:t>
            </a:r>
            <a:r>
              <a:rPr lang="en-US" sz="1000" dirty="0"/>
              <a:t>anniversary of Lyndon Johnson’s war on poverty.  It’s seems to be working just as well as the war on drugs.</a:t>
            </a:r>
          </a:p>
          <a:p>
            <a:pPr defTabSz="931774"/>
            <a:r>
              <a:rPr lang="en-US" sz="1000" dirty="0"/>
              <a:t>We’ve clearly invested a great deal in trying to achieve</a:t>
            </a:r>
            <a:r>
              <a:rPr lang="en-US" sz="1000" baseline="0" dirty="0"/>
              <a:t> optimal healthcare for Americans, but it’s failing for a large percentage of families struggling to get by  </a:t>
            </a:r>
            <a:endParaRPr lang="en-US" sz="1000" dirty="0"/>
          </a:p>
          <a:p>
            <a:endParaRPr lang="en-US" sz="1000" dirty="0"/>
          </a:p>
          <a:p>
            <a:r>
              <a:rPr lang="en-US" sz="800" dirty="0"/>
              <a:t>Chart data from Census.gov</a:t>
            </a:r>
          </a:p>
          <a:p>
            <a:r>
              <a:rPr lang="en-US" sz="800" dirty="0"/>
              <a:t>https://www.census.gov/data/tables/time-series/demo/income-poverty/historical-poverty-people.html </a:t>
            </a:r>
          </a:p>
        </p:txBody>
      </p:sp>
      <p:sp>
        <p:nvSpPr>
          <p:cNvPr id="4" name="Slide Number Placeholder 3"/>
          <p:cNvSpPr>
            <a:spLocks noGrp="1"/>
          </p:cNvSpPr>
          <p:nvPr>
            <p:ph type="sldNum" sz="quarter" idx="10"/>
          </p:nvPr>
        </p:nvSpPr>
        <p:spPr/>
        <p:txBody>
          <a:bodyPr/>
          <a:lstStyle/>
          <a:p>
            <a:fld id="{64DFA9AF-66E2-439F-99A7-AD2C53A07726}" type="slidenum">
              <a:rPr lang="en-US" smtClean="0"/>
              <a:pPr/>
              <a:t>32</a:t>
            </a:fld>
            <a:endParaRPr lang="en-US"/>
          </a:p>
        </p:txBody>
      </p:sp>
    </p:spTree>
    <p:extLst>
      <p:ext uri="{BB962C8B-B14F-4D97-AF65-F5344CB8AC3E}">
        <p14:creationId xmlns:p14="http://schemas.microsoft.com/office/powerpoint/2010/main" val="499310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t>How do we translate “access” for all into health for all?  Change the way we think about health</a:t>
            </a:r>
            <a:r>
              <a:rPr lang="en-US" sz="1000" b="0" dirty="0" smtClean="0"/>
              <a:t>.  First</a:t>
            </a:r>
            <a:r>
              <a:rPr lang="en-US" sz="1000" b="0" dirty="0"/>
              <a:t>, a </a:t>
            </a:r>
            <a:r>
              <a:rPr lang="en-US" sz="1000" b="0" dirty="0" smtClean="0"/>
              <a:t>story..</a:t>
            </a:r>
            <a:endParaRPr lang="en-US" sz="1000" b="0" dirty="0"/>
          </a:p>
          <a:p>
            <a:endParaRPr lang="en-US" baseline="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33</a:t>
            </a:fld>
            <a:endParaRPr lang="en-US"/>
          </a:p>
        </p:txBody>
      </p:sp>
    </p:spTree>
    <p:extLst>
      <p:ext uri="{BB962C8B-B14F-4D97-AF65-F5344CB8AC3E}">
        <p14:creationId xmlns:p14="http://schemas.microsoft.com/office/powerpoint/2010/main" val="3771201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 </a:t>
            </a:r>
            <a:r>
              <a:rPr lang="en-US" dirty="0" err="1"/>
              <a:t>Manchanda</a:t>
            </a:r>
            <a:r>
              <a:rPr lang="en-US" dirty="0"/>
              <a:t>, MD, MPH (Tufts) in an internist, </a:t>
            </a:r>
            <a:r>
              <a:rPr lang="en-US" baseline="0" dirty="0"/>
              <a:t>pediatrician, HIV specialist and member of the National Health Service Corps.  </a:t>
            </a:r>
          </a:p>
          <a:p>
            <a:r>
              <a:rPr lang="en-US" baseline="0" dirty="0"/>
              <a:t> He works as a primary care physician in south central LA.   This story came from his TED </a:t>
            </a:r>
            <a:r>
              <a:rPr lang="en-US" baseline="0" dirty="0" smtClean="0"/>
              <a:t>Talk.</a:t>
            </a:r>
            <a:endParaRPr lang="en-US" baseline="0" dirty="0"/>
          </a:p>
          <a:p>
            <a:endParaRPr lang="en-US" baseline="0" dirty="0"/>
          </a:p>
          <a:p>
            <a:r>
              <a:rPr lang="en-US" baseline="0" dirty="0"/>
              <a:t>Veronica’s story:  </a:t>
            </a:r>
          </a:p>
          <a:p>
            <a:r>
              <a:rPr lang="en-US" baseline="0" dirty="0"/>
              <a:t>17 of the 26 patients he saw for the day.  Complaint of chronic and severe headaches going on for years, but worse lately.  Multiple trips to Urgent Care and ER, multiple tests run with no conclusive dx.  Prescribed pain medications.  When she came to Dr. </a:t>
            </a:r>
            <a:r>
              <a:rPr lang="en-US" baseline="0" dirty="0" err="1"/>
              <a:t>Manchanda’s</a:t>
            </a:r>
            <a:r>
              <a:rPr lang="en-US" baseline="0" dirty="0"/>
              <a:t> clinic in SC LA she was greeted and interviewed  by a medical assistant, someone who had a GED, but lived in the community.  After taking her vital signs the assistant asked, “Veronica, tell me about where you live.  Specifically, about your housing conditions- do you have mold, water leaks?  Are there roaches in your home?”  Turns out Veronica had all three.</a:t>
            </a:r>
          </a:p>
          <a:p>
            <a:endParaRPr lang="en-US" baseline="0" dirty="0"/>
          </a:p>
          <a:p>
            <a:r>
              <a:rPr lang="en-US" baseline="0" dirty="0"/>
              <a:t>Dr. </a:t>
            </a:r>
            <a:r>
              <a:rPr lang="en-US" baseline="0" dirty="0" err="1"/>
              <a:t>Manchanda</a:t>
            </a:r>
            <a:r>
              <a:rPr lang="en-US" baseline="0" dirty="0"/>
              <a:t> reviewed the chart and told Veronica, “I think I know what's going on.  I think you have chronic allergies with migraine headaches and sinus congestion, and I think all of those are related to where you live.  Now, lets talk about treatment.  We’re going to order some medication for your symptoms, but I also want to refer you to a specialist if that’s okay.”</a:t>
            </a:r>
          </a:p>
          <a:p>
            <a:endParaRPr lang="en-US" baseline="0" dirty="0"/>
          </a:p>
          <a:p>
            <a:r>
              <a:rPr lang="en-US" baseline="0" dirty="0"/>
              <a:t>The specialist is a community health worker who, if it’s okay with you, can come to your home and try to understand what's going on with those water leaks and that mold, try to help you manage those conditions in your housing that I think are causing your symptoms, and if required, might refer you to another specialist called a public interest lawyer, because it might be that your landlord isn’t making the fixes he’s required to make.”</a:t>
            </a:r>
          </a:p>
          <a:p>
            <a:endParaRPr lang="en-US" baseline="0" dirty="0"/>
          </a:p>
          <a:p>
            <a:r>
              <a:rPr lang="en-US" baseline="0" dirty="0" err="1"/>
              <a:t>Versonica</a:t>
            </a:r>
            <a:r>
              <a:rPr lang="en-US" baseline="0" dirty="0"/>
              <a:t> came back a few months later 90% better.  She was spending more time a work, less on shuttling back and forth to doctor appointments and emergency rooms.  Her health had improved remarkably.  Her sons, one of whom had asthma, were no longer as sick as they used to be.  She questioned why no one had asked those questions.  She had 2 CAT scans, spinal tap, a dozen blood tests and not one person asked about my home.</a:t>
            </a:r>
          </a:p>
          <a:p>
            <a:endParaRPr lang="en-US" baseline="0" dirty="0"/>
          </a:p>
          <a:p>
            <a:r>
              <a:rPr lang="en-US" baseline="0" dirty="0"/>
              <a:t>The cure started with one question: “Veronica, tell me about where you live.”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a nurturing childhood, eating healthy food, exercising in a safe neighborhood, and avoiding violence and drug abuse have far more to do with health than health care, and are strongly related to where you live.”</a:t>
            </a:r>
          </a:p>
          <a:p>
            <a:endParaRPr lang="en-US" dirty="0"/>
          </a:p>
          <a:p>
            <a:r>
              <a:rPr lang="en-US" dirty="0"/>
              <a:t>Now that’s a really different way of practicing</a:t>
            </a:r>
            <a:r>
              <a:rPr lang="en-US" baseline="0" dirty="0"/>
              <a:t> medicine. </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34</a:t>
            </a:fld>
            <a:endParaRPr lang="en-US"/>
          </a:p>
        </p:txBody>
      </p:sp>
    </p:spTree>
    <p:extLst>
      <p:ext uri="{BB962C8B-B14F-4D97-AF65-F5344CB8AC3E}">
        <p14:creationId xmlns:p14="http://schemas.microsoft.com/office/powerpoint/2010/main" val="395264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Dr. </a:t>
            </a:r>
            <a:r>
              <a:rPr lang="en-US" sz="1000" dirty="0" err="1" smtClean="0"/>
              <a:t>Manchanda</a:t>
            </a:r>
            <a:r>
              <a:rPr lang="en-US" sz="1000" dirty="0" smtClean="0"/>
              <a:t>,</a:t>
            </a:r>
            <a:r>
              <a:rPr lang="en-US" sz="1000" baseline="0" dirty="0" smtClean="0"/>
              <a:t> and other </a:t>
            </a:r>
            <a:r>
              <a:rPr lang="en-US" sz="1000" dirty="0" smtClean="0"/>
              <a:t>experts </a:t>
            </a:r>
            <a:r>
              <a:rPr lang="en-US" sz="1000" dirty="0"/>
              <a:t>in this </a:t>
            </a:r>
            <a:r>
              <a:rPr lang="en-US" sz="1000" dirty="0" smtClean="0"/>
              <a:t>field, recommend</a:t>
            </a:r>
            <a:r>
              <a:rPr lang="en-US" sz="1000" baseline="0" dirty="0" smtClean="0"/>
              <a:t> we</a:t>
            </a:r>
            <a:r>
              <a:rPr lang="en-US" sz="1000" dirty="0" smtClean="0"/>
              <a:t> </a:t>
            </a:r>
            <a:r>
              <a:rPr lang="en-US" sz="1000" dirty="0"/>
              <a:t>expand the role of the medical community.  It starts with changing the way we think.</a:t>
            </a:r>
          </a:p>
        </p:txBody>
      </p:sp>
      <p:sp>
        <p:nvSpPr>
          <p:cNvPr id="4" name="Slide Number Placeholder 3"/>
          <p:cNvSpPr>
            <a:spLocks noGrp="1"/>
          </p:cNvSpPr>
          <p:nvPr>
            <p:ph type="sldNum" sz="quarter" idx="10"/>
          </p:nvPr>
        </p:nvSpPr>
        <p:spPr/>
        <p:txBody>
          <a:bodyPr/>
          <a:lstStyle/>
          <a:p>
            <a:fld id="{64DFA9AF-66E2-439F-99A7-AD2C53A07726}" type="slidenum">
              <a:rPr lang="en-US" smtClean="0"/>
              <a:pPr/>
              <a:t>35</a:t>
            </a:fld>
            <a:endParaRPr lang="en-US"/>
          </a:p>
        </p:txBody>
      </p:sp>
    </p:spTree>
    <p:extLst>
      <p:ext uri="{BB962C8B-B14F-4D97-AF65-F5344CB8AC3E}">
        <p14:creationId xmlns:p14="http://schemas.microsoft.com/office/powerpoint/2010/main" val="3601632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fact that humans are social creatures and social connections really matter seems to be lost in our traditional</a:t>
            </a:r>
            <a:r>
              <a:rPr lang="en-US" sz="1000" baseline="0" dirty="0"/>
              <a:t> health system.  Think how completely we separate mental health and physical health – or dental health for that matter.  We have not focused on the individual as a whole – physical – mental – emotional being</a:t>
            </a:r>
          </a:p>
          <a:p>
            <a:endParaRPr lang="en-US" sz="1000" baseline="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36</a:t>
            </a:fld>
            <a:endParaRPr lang="en-US"/>
          </a:p>
        </p:txBody>
      </p:sp>
    </p:spTree>
    <p:extLst>
      <p:ext uri="{BB962C8B-B14F-4D97-AF65-F5344CB8AC3E}">
        <p14:creationId xmlns:p14="http://schemas.microsoft.com/office/powerpoint/2010/main" val="1417002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Change</a:t>
            </a:r>
            <a:r>
              <a:rPr lang="en-US" sz="1000" baseline="0" dirty="0"/>
              <a:t> the way we think about where the interventions should </a:t>
            </a:r>
            <a:r>
              <a:rPr lang="en-US" sz="1000" baseline="0" dirty="0" smtClean="0"/>
              <a:t>occur.</a:t>
            </a:r>
            <a:endParaRPr lang="en-US" sz="1000" baseline="0" dirty="0"/>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Three friends meet at</a:t>
            </a:r>
            <a:r>
              <a:rPr lang="en-US" sz="1000" baseline="0" dirty="0"/>
              <a:t> a river.  They hear cries and find several children in need of rescue from the river.  The first friend says “I’m going to rescue those about to drown, the ones at most risk.”  The second friend says, “I’m going to build a raft and go further upstream to see if I can get the children out before they get near the fall.” They work hard and have some success, but more and more children are in need of help, and some slip through.  They look for their third friend, but she's nowhere to be found.  Finally they see her swimming upstream and yell, “Where are you going?  There are children to be saved!”  She replies, “I’m going to find out who or what is throwing these children in the water.”</a:t>
            </a:r>
            <a:r>
              <a:rPr lang="en-US" sz="10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Become an </a:t>
            </a:r>
            <a:r>
              <a:rPr lang="en-US" sz="1000" dirty="0" err="1"/>
              <a:t>Upstreamist</a:t>
            </a:r>
            <a:r>
              <a:rPr lang="en-US" sz="1000" dirty="0"/>
              <a:t> – Dr. Rishi </a:t>
            </a:r>
            <a:r>
              <a:rPr lang="en-US" sz="1000" dirty="0" err="1" smtClean="0"/>
              <a:t>Manchanda</a:t>
            </a: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www.ted.com/talks/rishi_manchanda_what_makes_us_get_sick_look_upstream</a:t>
            </a: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37</a:t>
            </a:fld>
            <a:endParaRPr lang="en-US"/>
          </a:p>
        </p:txBody>
      </p:sp>
    </p:spTree>
    <p:extLst>
      <p:ext uri="{BB962C8B-B14F-4D97-AF65-F5344CB8AC3E}">
        <p14:creationId xmlns:p14="http://schemas.microsoft.com/office/powerpoint/2010/main" val="431837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If we look at the CDC and HP2020</a:t>
            </a:r>
            <a:r>
              <a:rPr lang="en-US" sz="1000" baseline="0" dirty="0"/>
              <a:t> definitions of what is required for good health, then it’s clear we must go upstream</a:t>
            </a:r>
            <a:endParaRPr lang="en-US" sz="100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38</a:t>
            </a:fld>
            <a:endParaRPr lang="en-US"/>
          </a:p>
        </p:txBody>
      </p:sp>
    </p:spTree>
    <p:extLst>
      <p:ext uri="{BB962C8B-B14F-4D97-AF65-F5344CB8AC3E}">
        <p14:creationId xmlns:p14="http://schemas.microsoft.com/office/powerpoint/2010/main" val="3522575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a:t>If low income and education, poor housing and built environment, limited access to quality care and poor family and social support can create poor health, why don’t we think of the opposite as creating good health?  If we address the root cause, healthy behaviors is an intermediate outcome.</a:t>
            </a:r>
          </a:p>
          <a:p>
            <a:r>
              <a:rPr lang="en-US" sz="1000" baseline="0" dirty="0" smtClean="0"/>
              <a:t>It’s </a:t>
            </a:r>
            <a:r>
              <a:rPr lang="en-US" sz="1000" baseline="0" dirty="0"/>
              <a:t>all connected!</a:t>
            </a:r>
          </a:p>
          <a:p>
            <a:endParaRPr lang="en-US" baseline="0" dirty="0"/>
          </a:p>
          <a:p>
            <a:r>
              <a:rPr lang="en-US" sz="800" baseline="0" dirty="0"/>
              <a:t>Promoting Health Equity: A Resource to Help Communities Address Social Determinants of Health.</a:t>
            </a:r>
            <a:endParaRPr lang="en-US" sz="80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39</a:t>
            </a:fld>
            <a:endParaRPr lang="en-US"/>
          </a:p>
        </p:txBody>
      </p:sp>
    </p:spTree>
    <p:extLst>
      <p:ext uri="{BB962C8B-B14F-4D97-AF65-F5344CB8AC3E}">
        <p14:creationId xmlns:p14="http://schemas.microsoft.com/office/powerpoint/2010/main" val="428825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This is how Escambia ranked in the most recent County Health Rankings</a:t>
            </a:r>
          </a:p>
          <a:p>
            <a:pPr defTabSz="949478">
              <a:defRPr/>
            </a:pPr>
            <a:r>
              <a:rPr lang="en-US" dirty="0"/>
              <a:t>55 Overall</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Robert Woods Johnson Foundation.  “Health Outcomes in Florida.”  </a:t>
            </a:r>
            <a:r>
              <a:rPr lang="en-US" sz="1200" i="1" kern="1200" dirty="0" smtClean="0">
                <a:solidFill>
                  <a:schemeClr val="tx1"/>
                </a:solidFill>
                <a:effectLst/>
                <a:latin typeface="+mn-lt"/>
                <a:ea typeface="+mn-ea"/>
                <a:cs typeface="+mn-cs"/>
              </a:rPr>
              <a:t>County Health Rankings &amp; Roadmaps</a:t>
            </a:r>
            <a:r>
              <a:rPr lang="en-US" sz="1200" kern="1200" dirty="0" smtClean="0">
                <a:solidFill>
                  <a:schemeClr val="tx1"/>
                </a:solidFill>
                <a:effectLst/>
                <a:latin typeface="+mn-lt"/>
                <a:ea typeface="+mn-ea"/>
                <a:cs typeface="+mn-cs"/>
              </a:rPr>
              <a:t> (Revised 2016).  Web 13 Mar. 2017.  </a:t>
            </a:r>
          </a:p>
          <a:p>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4</a:t>
            </a:fld>
            <a:endParaRPr lang="en-US"/>
          </a:p>
        </p:txBody>
      </p:sp>
    </p:spTree>
    <p:extLst>
      <p:ext uri="{BB962C8B-B14F-4D97-AF65-F5344CB8AC3E}">
        <p14:creationId xmlns:p14="http://schemas.microsoft.com/office/powerpoint/2010/main" val="187679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This focus on root cause can </a:t>
            </a:r>
            <a:r>
              <a:rPr lang="en-US" sz="1000" dirty="0"/>
              <a:t>seem overwhelming.  Why is this my job?  </a:t>
            </a:r>
            <a:r>
              <a:rPr lang="en-US" sz="1000" dirty="0" smtClean="0"/>
              <a:t>I’m a nurse, doctor, dietitian, environmental specialist, clerk, biologist.</a:t>
            </a:r>
            <a:r>
              <a:rPr lang="en-US" sz="1000" baseline="0" dirty="0" smtClean="0"/>
              <a:t>   Health equity h</a:t>
            </a:r>
            <a:r>
              <a:rPr lang="en-US" sz="1000" dirty="0" smtClean="0"/>
              <a:t>as </a:t>
            </a:r>
            <a:r>
              <a:rPr lang="en-US" sz="1000" dirty="0"/>
              <a:t>to be everyone’s job.  </a:t>
            </a:r>
            <a:r>
              <a:rPr lang="en-US" sz="1000" dirty="0" smtClean="0"/>
              <a:t>Public</a:t>
            </a:r>
            <a:r>
              <a:rPr lang="en-US" sz="1000" baseline="0" dirty="0" smtClean="0"/>
              <a:t> health needs to be part of the conversation and </a:t>
            </a:r>
            <a:r>
              <a:rPr lang="en-US" sz="1000" dirty="0" smtClean="0"/>
              <a:t>part </a:t>
            </a:r>
            <a:r>
              <a:rPr lang="en-US" sz="1000" dirty="0"/>
              <a:t>of this solution.  To do that we have to recognize the problem and work with partners on solutions.</a:t>
            </a:r>
          </a:p>
          <a:p>
            <a:r>
              <a:rPr lang="en-US" sz="1000" dirty="0" smtClean="0"/>
              <a:t>We already practice health equity:</a:t>
            </a:r>
            <a:endParaRPr lang="en-US" sz="1000" dirty="0"/>
          </a:p>
          <a:p>
            <a:pPr marL="228600" indent="-228600">
              <a:buFont typeface="+mj-lt"/>
              <a:buAutoNum type="arabicPeriod"/>
            </a:pPr>
            <a:r>
              <a:rPr lang="en-US" sz="1000" dirty="0"/>
              <a:t>WIC – walk-in clinics, farmer’s </a:t>
            </a:r>
            <a:r>
              <a:rPr lang="en-US" sz="1000" dirty="0" smtClean="0"/>
              <a:t>markets onsite</a:t>
            </a:r>
            <a:endParaRPr lang="en-US" sz="1000" dirty="0"/>
          </a:p>
          <a:p>
            <a:pPr marL="228600" indent="-228600">
              <a:buFont typeface="+mj-lt"/>
              <a:buAutoNum type="arabicPeriod"/>
            </a:pPr>
            <a:r>
              <a:rPr lang="en-US" sz="1000" dirty="0" smtClean="0"/>
              <a:t>Immunization</a:t>
            </a:r>
            <a:r>
              <a:rPr lang="en-US" sz="1000" baseline="0" dirty="0" smtClean="0"/>
              <a:t> pods and walk-in services</a:t>
            </a:r>
            <a:endParaRPr lang="en-US" sz="1000" dirty="0"/>
          </a:p>
          <a:p>
            <a:pPr marL="228600" indent="-228600">
              <a:buFont typeface="+mj-lt"/>
              <a:buAutoNum type="arabicPeriod"/>
            </a:pPr>
            <a:r>
              <a:rPr lang="en-US" sz="1000" dirty="0" smtClean="0"/>
              <a:t>Healthy Start </a:t>
            </a:r>
            <a:r>
              <a:rPr lang="en-US" sz="1000" dirty="0"/>
              <a:t>– going into </a:t>
            </a:r>
            <a:r>
              <a:rPr lang="en-US" sz="1000" dirty="0" smtClean="0"/>
              <a:t>homes and referring for multiple services</a:t>
            </a:r>
            <a:endParaRPr lang="en-US" sz="1000" dirty="0"/>
          </a:p>
          <a:p>
            <a:pPr marL="228600" indent="-228600">
              <a:buFont typeface="+mj-lt"/>
              <a:buAutoNum type="arabicPeriod"/>
            </a:pPr>
            <a:r>
              <a:rPr lang="en-US" sz="1000" dirty="0"/>
              <a:t>HIV and STDs– bringing testing and resources to the community</a:t>
            </a:r>
          </a:p>
          <a:p>
            <a:pPr marL="228600" indent="-228600">
              <a:buFont typeface="+mj-lt"/>
              <a:buAutoNum type="arabicPeriod"/>
            </a:pPr>
            <a:r>
              <a:rPr lang="en-US" sz="1000" dirty="0"/>
              <a:t>UF </a:t>
            </a:r>
            <a:r>
              <a:rPr lang="en-US" sz="1000" dirty="0" smtClean="0"/>
              <a:t>Pediatrics program coming to FDOH-Escambia will create a one-stop health center for families</a:t>
            </a:r>
            <a:endParaRPr lang="en-US" sz="1000" dirty="0"/>
          </a:p>
          <a:p>
            <a:pPr marL="228600" indent="-228600">
              <a:buFont typeface="+mj-lt"/>
              <a:buAutoNum type="arabicPeriod"/>
            </a:pPr>
            <a:r>
              <a:rPr lang="en-US" sz="1000" dirty="0"/>
              <a:t>PHP </a:t>
            </a:r>
            <a:r>
              <a:rPr lang="en-US" sz="1000" dirty="0" smtClean="0"/>
              <a:t>has special plans for vulnerable populations</a:t>
            </a:r>
            <a:br>
              <a:rPr lang="en-US" sz="1000" dirty="0" smtClean="0"/>
            </a:br>
            <a:endParaRPr lang="en-US" sz="1000" dirty="0"/>
          </a:p>
          <a:p>
            <a:r>
              <a:rPr lang="en-US" sz="1000" dirty="0"/>
              <a:t>I’m sure there are other examples and I’d love to hear about them</a:t>
            </a:r>
          </a:p>
          <a:p>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40</a:t>
            </a:fld>
            <a:endParaRPr lang="en-US"/>
          </a:p>
        </p:txBody>
      </p:sp>
    </p:spTree>
    <p:extLst>
      <p:ext uri="{BB962C8B-B14F-4D97-AF65-F5344CB8AC3E}">
        <p14:creationId xmlns:p14="http://schemas.microsoft.com/office/powerpoint/2010/main" val="3204516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effectLst/>
              </a:rPr>
              <a:t>Achieve Escambia – </a:t>
            </a:r>
            <a:r>
              <a:rPr lang="en-US" sz="1000" b="0" dirty="0">
                <a:effectLst/>
              </a:rPr>
              <a:t>bringing together early childhood advocates,</a:t>
            </a:r>
            <a:r>
              <a:rPr lang="en-US" sz="1000" b="0" baseline="0" dirty="0">
                <a:effectLst/>
              </a:rPr>
              <a:t> school district, major employers (Gulf Power, Penn Air, </a:t>
            </a:r>
            <a:r>
              <a:rPr lang="en-US" sz="1000" b="0" baseline="0" dirty="0" err="1">
                <a:effectLst/>
              </a:rPr>
              <a:t>Studer</a:t>
            </a:r>
            <a:r>
              <a:rPr lang="en-US" sz="1000" b="0" baseline="0" dirty="0">
                <a:effectLst/>
              </a:rPr>
              <a:t>,) Police </a:t>
            </a:r>
            <a:r>
              <a:rPr lang="en-US" sz="1000" b="0" baseline="0" dirty="0" err="1">
                <a:effectLst/>
              </a:rPr>
              <a:t>Dept</a:t>
            </a:r>
            <a:r>
              <a:rPr lang="en-US" sz="1000" b="0" baseline="0" dirty="0">
                <a:effectLst/>
              </a:rPr>
              <a:t>, Children and Families, Public Health and UWF Haas Center to look at interventions that will improve successes from cradle to career.</a:t>
            </a:r>
            <a:endParaRPr lang="en-US" sz="10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effectLst/>
              </a:rPr>
              <a:t>30 Million</a:t>
            </a:r>
            <a:r>
              <a:rPr lang="en-US" sz="1000" b="1" baseline="0" dirty="0">
                <a:effectLst/>
              </a:rPr>
              <a:t> Words </a:t>
            </a:r>
            <a:r>
              <a:rPr lang="en-US" sz="1000" baseline="0" dirty="0">
                <a:effectLst/>
              </a:rPr>
              <a:t>- </a:t>
            </a:r>
            <a:r>
              <a:rPr lang="en-US" sz="1000" dirty="0">
                <a:effectLst/>
              </a:rPr>
              <a:t>The program gets its name from a study published in the 1990s that found children in low-income homes heard 30 million fewer words by age 3 than children in high income homes. They also heard a smaller variety of words and fewer words of encouragement. And those differences in language exposure had an apparent effect: Children from word-poor homes ended up with smaller vocabularies and worse school performance.  </a:t>
            </a:r>
            <a:r>
              <a:rPr lang="en-US" sz="1000" dirty="0" err="1">
                <a:effectLst/>
              </a:rPr>
              <a:t>Studer</a:t>
            </a:r>
            <a:r>
              <a:rPr lang="en-US" sz="1000" baseline="0" dirty="0">
                <a:effectLst/>
              </a:rPr>
              <a:t> </a:t>
            </a:r>
            <a:r>
              <a:rPr lang="en-US" sz="1000" baseline="0" dirty="0" err="1">
                <a:effectLst/>
              </a:rPr>
              <a:t>Institiute</a:t>
            </a:r>
            <a:r>
              <a:rPr lang="en-US" sz="1000" baseline="0" dirty="0">
                <a:effectLst/>
              </a:rPr>
              <a:t>.  </a:t>
            </a:r>
            <a:r>
              <a:rPr lang="en-US" sz="1000" dirty="0"/>
              <a:t>Sacred Heart Hospital will be the first location where this research will be done in Pensacola, with Baptist and West Florida hospitals joining the research project later this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Weiss Community</a:t>
            </a:r>
            <a:r>
              <a:rPr lang="en-US" sz="1000" b="1" baseline="0" dirty="0"/>
              <a:t> School- </a:t>
            </a:r>
            <a:r>
              <a:rPr lang="en-US" sz="1000" b="0" baseline="0" dirty="0"/>
              <a:t>bringing multiple services to one, accessible location. </a:t>
            </a:r>
            <a:r>
              <a:rPr lang="en-US" sz="1000" dirty="0">
                <a:effectLst/>
              </a:rPr>
              <a:t>The community school model (2</a:t>
            </a:r>
            <a:r>
              <a:rPr lang="en-US" sz="1000" baseline="30000" dirty="0">
                <a:effectLst/>
              </a:rPr>
              <a:t>nd</a:t>
            </a:r>
            <a:r>
              <a:rPr lang="en-US" sz="1000" dirty="0">
                <a:effectLst/>
              </a:rPr>
              <a:t> in the state)  prioritizes health, growth and learning, community engagement and safety.  </a:t>
            </a:r>
            <a:r>
              <a:rPr lang="en-US" sz="1000" b="0" baseline="0" dirty="0"/>
              <a:t>ECC is operating clinical and dental services, behavioral health therapists, bringing in others to help </a:t>
            </a:r>
            <a:r>
              <a:rPr lang="en-US" sz="1000" b="0" baseline="0" dirty="0" err="1"/>
              <a:t>navigage</a:t>
            </a:r>
            <a:r>
              <a:rPr lang="en-US" sz="1000" b="0" baseline="0" dirty="0"/>
              <a:t> insurance eligibility, budgeting, shopping.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baseline="0" dirty="0"/>
              <a:t>Food Insecurity Work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baseline="0" dirty="0"/>
              <a:t>Community Health Assessment</a:t>
            </a:r>
            <a:endParaRPr lang="en-US" sz="1000" b="1" dirty="0"/>
          </a:p>
          <a:p>
            <a:endParaRPr lang="en-US" dirty="0"/>
          </a:p>
          <a:p>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41</a:t>
            </a:fld>
            <a:endParaRPr lang="en-US"/>
          </a:p>
        </p:txBody>
      </p:sp>
    </p:spTree>
    <p:extLst>
      <p:ext uri="{BB962C8B-B14F-4D97-AF65-F5344CB8AC3E}">
        <p14:creationId xmlns:p14="http://schemas.microsoft.com/office/powerpoint/2010/main" val="1932799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This change won’t happen quickly,</a:t>
            </a:r>
            <a:r>
              <a:rPr lang="en-US" sz="1000" baseline="0" dirty="0"/>
              <a:t> so don’t </a:t>
            </a:r>
            <a:r>
              <a:rPr lang="en-US" sz="1000" baseline="0" dirty="0" smtClean="0"/>
              <a:t>panic. </a:t>
            </a:r>
            <a:r>
              <a:rPr lang="en-US" sz="1000" dirty="0" smtClean="0"/>
              <a:t>Right </a:t>
            </a:r>
            <a:r>
              <a:rPr lang="en-US" sz="1000" dirty="0"/>
              <a:t>now</a:t>
            </a:r>
            <a:r>
              <a:rPr lang="en-US" sz="1000" baseline="0" dirty="0"/>
              <a:t> we</a:t>
            </a:r>
            <a:r>
              <a:rPr lang="en-US" sz="1000" dirty="0"/>
              <a:t>,</a:t>
            </a:r>
            <a:r>
              <a:rPr lang="en-US" sz="1000" baseline="0" dirty="0"/>
              <a:t> along with many other disciplines and organizations, are working on expanding our understanding of health</a:t>
            </a:r>
            <a:r>
              <a:rPr lang="en-US" sz="1000" baseline="0" dirty="0" smtClean="0"/>
              <a:t>. </a:t>
            </a:r>
            <a:r>
              <a:rPr lang="en-US" sz="1000" dirty="0" smtClean="0"/>
              <a:t>Encourage </a:t>
            </a:r>
            <a:r>
              <a:rPr lang="en-US" sz="1000" dirty="0"/>
              <a:t>other organizations to begin</a:t>
            </a:r>
            <a:r>
              <a:rPr lang="en-US" sz="1000" baseline="0" dirty="0"/>
              <a:t> learning about this so we can </a:t>
            </a:r>
            <a:r>
              <a:rPr lang="en-US" sz="1000" baseline="0" dirty="0" smtClean="0"/>
              <a:t>act together on </a:t>
            </a:r>
            <a:r>
              <a:rPr lang="en-US" sz="1000" baseline="0" dirty="0"/>
              <a:t>the root cause </a:t>
            </a:r>
            <a:r>
              <a:rPr lang="en-US" sz="1000" baseline="0" dirty="0" smtClean="0"/>
              <a:t>of poor health.</a:t>
            </a:r>
            <a:endParaRPr lang="en-US" sz="1000" dirty="0"/>
          </a:p>
          <a:p>
            <a:endParaRPr lang="en-US" sz="1000" dirty="0"/>
          </a:p>
          <a:p>
            <a:r>
              <a:rPr lang="en-US" sz="800" dirty="0" smtClean="0"/>
              <a:t>ASTHO</a:t>
            </a:r>
            <a:r>
              <a:rPr lang="en-US" sz="800" baseline="0" dirty="0" smtClean="0"/>
              <a:t>  www.astho.org/Health-Equity/2016-Challenge/Ehlinger-Commentary-Article/</a:t>
            </a:r>
            <a:endParaRPr lang="en-US" sz="80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42</a:t>
            </a:fld>
            <a:endParaRPr lang="en-US"/>
          </a:p>
        </p:txBody>
      </p:sp>
    </p:spTree>
    <p:extLst>
      <p:ext uri="{BB962C8B-B14F-4D97-AF65-F5344CB8AC3E}">
        <p14:creationId xmlns:p14="http://schemas.microsoft.com/office/powerpoint/2010/main" val="2301509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DFA9AF-66E2-439F-99A7-AD2C53A07726}" type="slidenum">
              <a:rPr lang="en-US" smtClean="0"/>
              <a:pPr/>
              <a:t>43</a:t>
            </a:fld>
            <a:endParaRPr lang="en-US"/>
          </a:p>
        </p:txBody>
      </p:sp>
    </p:spTree>
    <p:extLst>
      <p:ext uri="{BB962C8B-B14F-4D97-AF65-F5344CB8AC3E}">
        <p14:creationId xmlns:p14="http://schemas.microsoft.com/office/powerpoint/2010/main" val="2937741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aseline="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44</a:t>
            </a:fld>
            <a:endParaRPr lang="en-US"/>
          </a:p>
        </p:txBody>
      </p:sp>
    </p:spTree>
    <p:extLst>
      <p:ext uri="{BB962C8B-B14F-4D97-AF65-F5344CB8AC3E}">
        <p14:creationId xmlns:p14="http://schemas.microsoft.com/office/powerpoint/2010/main" val="752965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looks like a pretty straightforward, linear equation, right?  Unfortunately, life nor science, is ever that simple</a:t>
            </a:r>
            <a:endParaRPr lang="en-US" dirty="0"/>
          </a:p>
        </p:txBody>
      </p:sp>
      <p:sp>
        <p:nvSpPr>
          <p:cNvPr id="4" name="Slide Number Placeholder 3"/>
          <p:cNvSpPr>
            <a:spLocks noGrp="1"/>
          </p:cNvSpPr>
          <p:nvPr>
            <p:ph type="sldNum" sz="quarter" idx="10"/>
          </p:nvPr>
        </p:nvSpPr>
        <p:spPr/>
        <p:txBody>
          <a:bodyPr/>
          <a:lstStyle/>
          <a:p>
            <a:fld id="{DD373888-E723-43E7-8CBD-FA05B6B092E3}" type="slidenum">
              <a:rPr lang="en-US" smtClean="0"/>
              <a:pPr/>
              <a:t>5</a:t>
            </a:fld>
            <a:endParaRPr lang="en-US"/>
          </a:p>
        </p:txBody>
      </p:sp>
    </p:spTree>
    <p:extLst>
      <p:ext uri="{BB962C8B-B14F-4D97-AF65-F5344CB8AC3E}">
        <p14:creationId xmlns:p14="http://schemas.microsoft.com/office/powerpoint/2010/main" val="328559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aseline="0" dirty="0"/>
              <a:t>We often think of health behaviors as simple personal decisions.  If she didn’t eat so much, she wouldn’t have diabetes, if he didn’t smoke, he wouldn’t have emphysema.  If she had gone for regular check-ups, the doctors would have caught that earlier…  </a:t>
            </a:r>
          </a:p>
          <a:p>
            <a:endParaRPr lang="en-US" sz="800" baseline="0" dirty="0"/>
          </a:p>
          <a:p>
            <a:r>
              <a:rPr lang="en-US" sz="800" dirty="0"/>
              <a:t>We know that</a:t>
            </a:r>
            <a:r>
              <a:rPr lang="en-US" sz="800" baseline="0" dirty="0"/>
              <a:t> poverty influences your environment, where you live.  Your neighborhood environment can influence your behaviors – is it safe, are there green spaces, do you have access to healthy food?  Neighborhood environment affects housing </a:t>
            </a:r>
            <a:r>
              <a:rPr lang="en-US" sz="800" baseline="0" dirty="0" smtClean="0"/>
              <a:t>quality, </a:t>
            </a:r>
            <a:r>
              <a:rPr lang="en-US" sz="800" baseline="0" dirty="0"/>
              <a:t>air quality and access to quality medical care.  Family and community support impacts education, education impacts employment, employment impacts income and your work environment.  Income influences education, education impacts behaviors.  And we can just keep going in the circle and cross contamination of factors </a:t>
            </a:r>
            <a:r>
              <a:rPr lang="en-US" sz="800" baseline="0" dirty="0" smtClean="0"/>
              <a:t>that influence health.</a:t>
            </a:r>
          </a:p>
          <a:p>
            <a:endParaRPr lang="en-US" sz="800" baseline="0" dirty="0"/>
          </a:p>
          <a:p>
            <a:r>
              <a:rPr lang="en-US" sz="800" baseline="0" dirty="0"/>
              <a:t>This doesn’t really help us define what really impacts health, does it?  It really confounds the issue at every point. </a:t>
            </a:r>
            <a:r>
              <a:rPr lang="en-US" sz="800" baseline="0" dirty="0" smtClean="0"/>
              <a:t>It </a:t>
            </a:r>
            <a:r>
              <a:rPr lang="en-US" sz="800" baseline="0" dirty="0"/>
              <a:t>always seems to come back to one root cause - POVERTY</a:t>
            </a:r>
            <a:endParaRPr lang="en-US" sz="800" dirty="0"/>
          </a:p>
          <a:p>
            <a:endParaRPr lang="en-US" sz="800" dirty="0"/>
          </a:p>
          <a:p>
            <a:endParaRPr lang="en-US" dirty="0"/>
          </a:p>
        </p:txBody>
      </p:sp>
      <p:sp>
        <p:nvSpPr>
          <p:cNvPr id="4" name="Slide Number Placeholder 3"/>
          <p:cNvSpPr>
            <a:spLocks noGrp="1"/>
          </p:cNvSpPr>
          <p:nvPr>
            <p:ph type="sldNum" sz="quarter" idx="10"/>
          </p:nvPr>
        </p:nvSpPr>
        <p:spPr/>
        <p:txBody>
          <a:bodyPr/>
          <a:lstStyle/>
          <a:p>
            <a:fld id="{4E0082CE-F6D5-4781-848F-A7FF482A0E5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8439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 want us to do an exercise that will help us think of influencing</a:t>
            </a:r>
            <a:r>
              <a:rPr lang="en-US" sz="1000" baseline="0" dirty="0"/>
              <a:t> factors at a more personal level.  It’s called the Advantage Walk or Privilege Walk.  Technically we should all stand in a line and take steps forward or back to actually demonstrate how advantages are picked up, primarily during childhood and adolescence.  For our purpose today we are going to do this standing in place.  I’d like everyone to stand up and follow instructions as I ask these questions.  You can step in place, or if its more comfortable for you, do it mentally.  The important thing is to think about how these factors influenced your life.</a:t>
            </a:r>
            <a:endParaRPr lang="en-US" sz="1000" dirty="0"/>
          </a:p>
          <a:p>
            <a:endParaRPr lang="en-US" sz="1000" dirty="0"/>
          </a:p>
          <a:p>
            <a:r>
              <a:rPr lang="en-US" sz="1000" dirty="0"/>
              <a:t>Think about how many steps forward you took.  How do you think these </a:t>
            </a:r>
            <a:r>
              <a:rPr lang="en-US" sz="1000" baseline="0" dirty="0"/>
              <a:t>“advantages” influenced your behavior, your aspirations and self-confidence? </a:t>
            </a:r>
            <a:r>
              <a:rPr lang="en-US" sz="1000" dirty="0"/>
              <a:t>How might your life have been different if you didn’t have those steps?</a:t>
            </a:r>
          </a:p>
          <a:p>
            <a:endParaRPr lang="en-US" sz="1000" dirty="0"/>
          </a:p>
          <a:p>
            <a:r>
              <a:rPr lang="en-US" sz="1000" dirty="0"/>
              <a:t>Or– think about yourself,</a:t>
            </a:r>
            <a:r>
              <a:rPr lang="en-US" sz="1000" baseline="0" dirty="0"/>
              <a:t> a family member or client that took numerous steps back.  Imagine again how that life course might have been different without those steps</a:t>
            </a:r>
            <a:r>
              <a:rPr lang="en-US" sz="1000" baseline="0" dirty="0" smtClean="0"/>
              <a:t>.</a:t>
            </a:r>
          </a:p>
          <a:p>
            <a:endParaRPr lang="en-US" sz="1000" baseline="0" dirty="0" smtClean="0"/>
          </a:p>
          <a:p>
            <a:r>
              <a:rPr lang="en-US" sz="1000" i="1" baseline="0" dirty="0" smtClean="0"/>
              <a:t>Adopted from the Privilege Walk, State University of New York at Albany</a:t>
            </a:r>
            <a:endParaRPr lang="en-US" sz="1000" i="1"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7</a:t>
            </a:fld>
            <a:endParaRPr lang="en-US"/>
          </a:p>
        </p:txBody>
      </p:sp>
    </p:spTree>
    <p:extLst>
      <p:ext uri="{BB962C8B-B14F-4D97-AF65-F5344CB8AC3E}">
        <p14:creationId xmlns:p14="http://schemas.microsoft.com/office/powerpoint/2010/main" val="44655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smtClean="0"/>
              <a:t>In </a:t>
            </a:r>
            <a:r>
              <a:rPr lang="en-US" sz="1000" baseline="0" dirty="0"/>
              <a:t>this first year of focus on health equity, the department goal is to educate all directors</a:t>
            </a:r>
            <a:r>
              <a:rPr lang="en-US" sz="1000" baseline="0" dirty="0" smtClean="0"/>
              <a:t>.  </a:t>
            </a:r>
            <a:r>
              <a:rPr lang="en-US" sz="1000" baseline="0" dirty="0"/>
              <a:t>The next is to educate staff – something we are doing now.  Eventually our efforts will expand to inform community partners.  </a:t>
            </a:r>
          </a:p>
          <a:p>
            <a:endParaRPr lang="en-US" sz="1000" baseline="0" dirty="0"/>
          </a:p>
          <a:p>
            <a:r>
              <a:rPr lang="en-US" sz="1000" dirty="0"/>
              <a:t>If you listen to Dr. Phillips</a:t>
            </a:r>
            <a:r>
              <a:rPr lang="en-US" sz="1000" baseline="0" dirty="0"/>
              <a:t> speak you will notice she talks frequently about looking at health through the equity lens.  What does that mean?  The idea is to </a:t>
            </a:r>
            <a:r>
              <a:rPr lang="en-US" sz="1000" b="1" baseline="0" dirty="0"/>
              <a:t>identify </a:t>
            </a:r>
            <a:r>
              <a:rPr lang="en-US" sz="1000" baseline="0" dirty="0"/>
              <a:t>vulnerable populations in our community, groups experiencing health disparities -- and in every program, every activity you plan, think about how to get the </a:t>
            </a:r>
            <a:r>
              <a:rPr lang="en-US" sz="1000" baseline="0" dirty="0" smtClean="0"/>
              <a:t>public health message </a:t>
            </a:r>
            <a:r>
              <a:rPr lang="en-US" sz="1000" baseline="0" dirty="0"/>
              <a:t>to this group and how to get the needed services to them.</a:t>
            </a:r>
          </a:p>
          <a:p>
            <a:endParaRPr lang="en-US" sz="1000" baseline="0" dirty="0"/>
          </a:p>
          <a:p>
            <a:r>
              <a:rPr lang="en-US" sz="1000" b="1" baseline="0" dirty="0"/>
              <a:t>When Dr. Phillips speaks about health disparities and achieving equity, she is referring to disparities rooted in the social context that can be modified.</a:t>
            </a:r>
          </a:p>
          <a:p>
            <a:endParaRPr lang="en-US" sz="1000"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8</a:t>
            </a:fld>
            <a:endParaRPr lang="en-US"/>
          </a:p>
        </p:txBody>
      </p:sp>
    </p:spTree>
    <p:extLst>
      <p:ext uri="{BB962C8B-B14F-4D97-AF65-F5344CB8AC3E}">
        <p14:creationId xmlns:p14="http://schemas.microsoft.com/office/powerpoint/2010/main" val="23348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effectLst>
                  <a:outerShdw blurRad="38100" dist="38100" dir="2700000" algn="tl">
                    <a:srgbClr val="000000">
                      <a:alpha val="43137"/>
                    </a:srgbClr>
                  </a:outerShdw>
                </a:effectLst>
              </a:rPr>
              <a:t>Let’s look at some common disparities</a:t>
            </a:r>
            <a:endParaRPr lang="en-US" sz="10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64DFA9AF-66E2-439F-99A7-AD2C53A07726}" type="slidenum">
              <a:rPr lang="en-US" smtClean="0"/>
              <a:pPr/>
              <a:t>9</a:t>
            </a:fld>
            <a:endParaRPr lang="en-US"/>
          </a:p>
        </p:txBody>
      </p:sp>
    </p:spTree>
    <p:extLst>
      <p:ext uri="{BB962C8B-B14F-4D97-AF65-F5344CB8AC3E}">
        <p14:creationId xmlns:p14="http://schemas.microsoft.com/office/powerpoint/2010/main" val="1392949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2"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31.gif"/><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31.gif"/><Relationship Id="rId5" Type="http://schemas.openxmlformats.org/officeDocument/2006/relationships/image" Target="../media/image32.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amp;url=https://clipartfest.com/categories/view/a627683319f861ccf006be74fa978e55c7f987f3/camera-lens-png-clipart.html&amp;psig=AFQjCNG7Qme6IiJlnmnqvPB1I9f2_SOoeQ&amp;ust=1492097033289724"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Equity</a:t>
            </a:r>
          </a:p>
        </p:txBody>
      </p:sp>
      <p:sp>
        <p:nvSpPr>
          <p:cNvPr id="3" name="Subtitle 2"/>
          <p:cNvSpPr>
            <a:spLocks noGrp="1"/>
          </p:cNvSpPr>
          <p:nvPr>
            <p:ph type="subTitle" idx="1"/>
          </p:nvPr>
        </p:nvSpPr>
        <p:spPr>
          <a:xfrm>
            <a:off x="457200" y="3810000"/>
            <a:ext cx="8229600" cy="1828800"/>
          </a:xfrm>
        </p:spPr>
        <p:txBody>
          <a:bodyPr>
            <a:normAutofit/>
          </a:bodyPr>
          <a:lstStyle/>
          <a:p>
            <a:r>
              <a:rPr lang="en-US" dirty="0"/>
              <a:t>Versilla Turner, MS, RDN</a:t>
            </a:r>
          </a:p>
          <a:p>
            <a:r>
              <a:rPr lang="en-US" dirty="0"/>
              <a:t>Florida Department of Health in Escambia County</a:t>
            </a:r>
          </a:p>
          <a:p>
            <a:endParaRPr lang="en-US" dirty="0"/>
          </a:p>
          <a:p>
            <a:r>
              <a:rPr lang="en-US" dirty="0"/>
              <a:t>April 21, 2017</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447501" cy="664797"/>
          </a:xfrm>
        </p:spPr>
        <p:txBody>
          <a:bodyPr/>
          <a:lstStyle/>
          <a:p>
            <a:r>
              <a:rPr lang="en-US" dirty="0"/>
              <a:t>Education</a:t>
            </a:r>
          </a:p>
        </p:txBody>
      </p:sp>
      <p:graphicFrame>
        <p:nvGraphicFramePr>
          <p:cNvPr id="5" name="Chart 4"/>
          <p:cNvGraphicFramePr>
            <a:graphicFrameLocks/>
          </p:cNvGraphicFramePr>
          <p:nvPr>
            <p:extLst>
              <p:ext uri="{D42A27DB-BD31-4B8C-83A1-F6EECF244321}">
                <p14:modId xmlns:p14="http://schemas.microsoft.com/office/powerpoint/2010/main" val="4014756440"/>
              </p:ext>
            </p:extLst>
          </p:nvPr>
        </p:nvGraphicFramePr>
        <p:xfrm>
          <a:off x="304800" y="1219200"/>
          <a:ext cx="8336148" cy="47244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381000"/>
            <a:ext cx="1780931" cy="104015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375046075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0" y="304800"/>
            <a:ext cx="6447501" cy="664797"/>
          </a:xfrm>
        </p:spPr>
        <p:txBody>
          <a:bodyPr/>
          <a:lstStyle/>
          <a:p>
            <a:r>
              <a:rPr lang="en-US" dirty="0"/>
              <a:t>Income</a:t>
            </a:r>
          </a:p>
        </p:txBody>
      </p:sp>
      <p:sp>
        <p:nvSpPr>
          <p:cNvPr id="4" name="Slide Number Placeholder 3"/>
          <p:cNvSpPr>
            <a:spLocks noGrp="1"/>
          </p:cNvSpPr>
          <p:nvPr>
            <p:ph type="sldNum" sz="quarter" idx="4294967295"/>
          </p:nvPr>
        </p:nvSpPr>
        <p:spPr>
          <a:xfrm>
            <a:off x="6442998" y="5388272"/>
            <a:ext cx="512504" cy="273844"/>
          </a:xfrm>
          <a:prstGeom prst="rect">
            <a:avLst/>
          </a:prstGeom>
        </p:spPr>
        <p:txBody>
          <a:bodyPr/>
          <a:lstStyle/>
          <a:p>
            <a:fld id="{17D9B0F8-3F34-4B9B-8FA6-2C733C462056}" type="slidenum">
              <a:rPr lang="en-US" smtClean="0"/>
              <a:pPr/>
              <a:t>11</a:t>
            </a:fld>
            <a:endParaRPr lang="en-US"/>
          </a:p>
        </p:txBody>
      </p:sp>
      <p:graphicFrame>
        <p:nvGraphicFramePr>
          <p:cNvPr id="5" name="Chart 4"/>
          <p:cNvGraphicFramePr>
            <a:graphicFrameLocks/>
          </p:cNvGraphicFramePr>
          <p:nvPr>
            <p:extLst>
              <p:ext uri="{D42A27DB-BD31-4B8C-83A1-F6EECF244321}">
                <p14:modId xmlns:p14="http://schemas.microsoft.com/office/powerpoint/2010/main" val="733381682"/>
              </p:ext>
            </p:extLst>
          </p:nvPr>
        </p:nvGraphicFramePr>
        <p:xfrm>
          <a:off x="762000" y="1583830"/>
          <a:ext cx="6518813" cy="419243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9250" y="449519"/>
            <a:ext cx="1780931" cy="10401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3060117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381000" y="972055"/>
          <a:ext cx="8684001"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420000">
            <a:off x="7076744" y="2643002"/>
            <a:ext cx="1003514" cy="2400657"/>
          </a:xfrm>
          <a:prstGeom prst="rect">
            <a:avLst/>
          </a:prstGeom>
          <a:noFill/>
        </p:spPr>
        <p:txBody>
          <a:bodyPr wrap="square" rtlCol="0">
            <a:spAutoFit/>
          </a:bodyPr>
          <a:lstStyle/>
          <a:p>
            <a:r>
              <a:rPr lang="en-US" sz="15000" dirty="0">
                <a:solidFill>
                  <a:srgbClr val="FF0000"/>
                </a:solidFill>
                <a:latin typeface="Adobe Fangsong Std R" panose="02020400000000000000" pitchFamily="18" charset="-128"/>
                <a:ea typeface="Adobe Fangsong Std R" panose="02020400000000000000" pitchFamily="18" charset="-128"/>
              </a:rPr>
              <a:t>}</a:t>
            </a:r>
          </a:p>
        </p:txBody>
      </p:sp>
      <p:sp>
        <p:nvSpPr>
          <p:cNvPr id="3" name="TextBox 2"/>
          <p:cNvSpPr txBox="1"/>
          <p:nvPr/>
        </p:nvSpPr>
        <p:spPr>
          <a:xfrm>
            <a:off x="7578501" y="3104666"/>
            <a:ext cx="1524000" cy="1477328"/>
          </a:xfrm>
          <a:prstGeom prst="rect">
            <a:avLst/>
          </a:prstGeom>
          <a:noFill/>
        </p:spPr>
        <p:txBody>
          <a:bodyPr wrap="square" rtlCol="0">
            <a:spAutoFit/>
          </a:bodyPr>
          <a:lstStyle/>
          <a:p>
            <a:pPr algn="ctr"/>
            <a:r>
              <a:rPr lang="en-US" dirty="0"/>
              <a:t>Black Rate almost </a:t>
            </a:r>
            <a:r>
              <a:rPr lang="en-US" b="1" dirty="0"/>
              <a:t>3 times </a:t>
            </a:r>
            <a:r>
              <a:rPr lang="en-US" dirty="0"/>
              <a:t>higher than White Rate</a:t>
            </a:r>
          </a:p>
        </p:txBody>
      </p:sp>
      <p:sp>
        <p:nvSpPr>
          <p:cNvPr id="5" name="Title 1"/>
          <p:cNvSpPr>
            <a:spLocks noGrp="1"/>
          </p:cNvSpPr>
          <p:nvPr>
            <p:ph type="title"/>
          </p:nvPr>
        </p:nvSpPr>
        <p:spPr>
          <a:xfrm>
            <a:off x="304800" y="76200"/>
            <a:ext cx="4159830" cy="664797"/>
          </a:xfrm>
        </p:spPr>
        <p:txBody>
          <a:bodyPr/>
          <a:lstStyle/>
          <a:p>
            <a:r>
              <a:rPr lang="en-US" dirty="0"/>
              <a:t>Race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208414216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Race</a:t>
            </a:r>
          </a:p>
        </p:txBody>
      </p:sp>
      <p:graphicFrame>
        <p:nvGraphicFramePr>
          <p:cNvPr id="4" name="Chart 3"/>
          <p:cNvGraphicFramePr>
            <a:graphicFrameLocks/>
          </p:cNvGraphicFramePr>
          <p:nvPr>
            <p:extLst/>
          </p:nvPr>
        </p:nvGraphicFramePr>
        <p:xfrm>
          <a:off x="152400" y="1143000"/>
          <a:ext cx="88392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500000">
            <a:off x="3574233" y="1503605"/>
            <a:ext cx="1003514" cy="1569660"/>
          </a:xfrm>
          <a:prstGeom prst="rect">
            <a:avLst/>
          </a:prstGeom>
          <a:noFill/>
        </p:spPr>
        <p:txBody>
          <a:bodyPr wrap="square" rtlCol="0">
            <a:spAutoFit/>
          </a:bodyPr>
          <a:lstStyle/>
          <a:p>
            <a:r>
              <a:rPr lang="en-US" sz="9600" dirty="0">
                <a:solidFill>
                  <a:srgbClr val="FF0000"/>
                </a:solidFill>
                <a:latin typeface="Adobe Fangsong Std R" panose="02020400000000000000" pitchFamily="18" charset="-128"/>
                <a:ea typeface="Adobe Fangsong Std R" panose="02020400000000000000" pitchFamily="18" charset="-128"/>
              </a:rPr>
              <a:t>}</a:t>
            </a:r>
          </a:p>
        </p:txBody>
      </p:sp>
      <p:sp>
        <p:nvSpPr>
          <p:cNvPr id="6" name="TextBox 5"/>
          <p:cNvSpPr txBox="1"/>
          <p:nvPr/>
        </p:nvSpPr>
        <p:spPr>
          <a:xfrm rot="-1500000">
            <a:off x="6834122" y="2205018"/>
            <a:ext cx="1003514" cy="1569660"/>
          </a:xfrm>
          <a:prstGeom prst="rect">
            <a:avLst/>
          </a:prstGeom>
          <a:noFill/>
        </p:spPr>
        <p:txBody>
          <a:bodyPr wrap="square" rtlCol="0">
            <a:spAutoFit/>
          </a:bodyPr>
          <a:lstStyle/>
          <a:p>
            <a:r>
              <a:rPr lang="en-US" sz="9600" dirty="0">
                <a:solidFill>
                  <a:srgbClr val="FF0000"/>
                </a:solidFill>
                <a:latin typeface="Adobe Fangsong Std R" panose="02020400000000000000" pitchFamily="18" charset="-128"/>
                <a:ea typeface="Adobe Fangsong Std R" panose="02020400000000000000" pitchFamily="18" charset="-128"/>
              </a:rPr>
              <a:t>}</a:t>
            </a:r>
          </a:p>
        </p:txBody>
      </p:sp>
      <p:sp>
        <p:nvSpPr>
          <p:cNvPr id="7" name="TextBox 6"/>
          <p:cNvSpPr txBox="1"/>
          <p:nvPr/>
        </p:nvSpPr>
        <p:spPr>
          <a:xfrm>
            <a:off x="7132320" y="2103120"/>
            <a:ext cx="1524000" cy="923330"/>
          </a:xfrm>
          <a:prstGeom prst="rect">
            <a:avLst/>
          </a:prstGeom>
          <a:noFill/>
        </p:spPr>
        <p:txBody>
          <a:bodyPr wrap="square" rtlCol="0">
            <a:spAutoFit/>
          </a:bodyPr>
          <a:lstStyle/>
          <a:p>
            <a:pPr algn="ctr"/>
            <a:r>
              <a:rPr lang="en-US" dirty="0"/>
              <a:t>Black Rate almost </a:t>
            </a:r>
            <a:r>
              <a:rPr lang="en-US" b="1" dirty="0"/>
              <a:t>double</a:t>
            </a:r>
            <a:r>
              <a:rPr lang="en-US" dirty="0"/>
              <a:t> White Rate</a:t>
            </a:r>
          </a:p>
        </p:txBody>
      </p:sp>
      <p:sp>
        <p:nvSpPr>
          <p:cNvPr id="8" name="TextBox 7"/>
          <p:cNvSpPr txBox="1"/>
          <p:nvPr/>
        </p:nvSpPr>
        <p:spPr>
          <a:xfrm>
            <a:off x="3799370" y="1447800"/>
            <a:ext cx="1524000" cy="1200329"/>
          </a:xfrm>
          <a:prstGeom prst="rect">
            <a:avLst/>
          </a:prstGeom>
          <a:noFill/>
        </p:spPr>
        <p:txBody>
          <a:bodyPr wrap="square" rtlCol="0">
            <a:spAutoFit/>
          </a:bodyPr>
          <a:lstStyle/>
          <a:p>
            <a:pPr algn="ctr"/>
            <a:r>
              <a:rPr lang="en-US" dirty="0"/>
              <a:t>Black Rate </a:t>
            </a:r>
            <a:r>
              <a:rPr lang="en-US" b="1" dirty="0"/>
              <a:t>1.6</a:t>
            </a:r>
            <a:r>
              <a:rPr lang="en-US" dirty="0"/>
              <a:t> </a:t>
            </a:r>
            <a:r>
              <a:rPr lang="en-US" b="1" dirty="0"/>
              <a:t>times </a:t>
            </a:r>
            <a:r>
              <a:rPr lang="en-US" dirty="0"/>
              <a:t>higher than White Rate</a:t>
            </a:r>
          </a:p>
        </p:txBody>
      </p:sp>
      <p:sp>
        <p:nvSpPr>
          <p:cNvPr id="9" name="TextBox 8"/>
          <p:cNvSpPr txBox="1"/>
          <p:nvPr/>
        </p:nvSpPr>
        <p:spPr>
          <a:xfrm>
            <a:off x="7894320" y="5638800"/>
            <a:ext cx="762000" cy="646331"/>
          </a:xfrm>
          <a:prstGeom prst="rect">
            <a:avLst/>
          </a:prstGeom>
          <a:noFill/>
        </p:spPr>
        <p:txBody>
          <a:bodyPr wrap="square" rtlCol="0">
            <a:spAutoFit/>
          </a:bodyPr>
          <a:lstStyle/>
          <a:p>
            <a:r>
              <a:rPr lang="en-US" dirty="0"/>
              <a:t>2012-2014</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57" y="5961965"/>
            <a:ext cx="697643" cy="837695"/>
          </a:xfrm>
          <a:prstGeom prst="rect">
            <a:avLst/>
          </a:prstGeom>
        </p:spPr>
      </p:pic>
    </p:spTree>
    <p:extLst>
      <p:ext uri="{BB962C8B-B14F-4D97-AF65-F5344CB8AC3E}">
        <p14:creationId xmlns:p14="http://schemas.microsoft.com/office/powerpoint/2010/main" val="237923680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3124200" cy="3669506"/>
          </a:xfrm>
        </p:spPr>
        <p:txBody>
          <a:bodyPr>
            <a:normAutofit/>
          </a:bodyPr>
          <a:lstStyle/>
          <a:p>
            <a:r>
              <a:rPr lang="en-US" dirty="0"/>
              <a:t>ZIP Code</a:t>
            </a:r>
            <a:br>
              <a:rPr lang="en-US" dirty="0"/>
            </a:br>
            <a:r>
              <a:rPr lang="en-US" dirty="0"/>
              <a:t/>
            </a:r>
            <a:br>
              <a:rPr lang="en-US" dirty="0"/>
            </a:br>
            <a:r>
              <a:rPr lang="en-US" sz="2700" dirty="0"/>
              <a:t>Princeton and Trenton New Jersey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1" y="366004"/>
            <a:ext cx="5806196" cy="5806196"/>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78" y="5982205"/>
            <a:ext cx="697643" cy="837695"/>
          </a:xfrm>
          <a:prstGeom prst="rect">
            <a:avLst/>
          </a:prstGeom>
        </p:spPr>
      </p:pic>
    </p:spTree>
    <p:extLst>
      <p:ext uri="{BB962C8B-B14F-4D97-AF65-F5344CB8AC3E}">
        <p14:creationId xmlns:p14="http://schemas.microsoft.com/office/powerpoint/2010/main" val="35968350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442998" y="5388272"/>
            <a:ext cx="512504" cy="273844"/>
          </a:xfrm>
          <a:prstGeom prst="rect">
            <a:avLst/>
          </a:prstGeom>
        </p:spPr>
        <p:txBody>
          <a:bodyPr/>
          <a:lstStyle/>
          <a:p>
            <a:fld id="{17D9B0F8-3F34-4B9B-8FA6-2C733C462056}" type="slidenum">
              <a:rPr lang="en-US" smtClean="0">
                <a:solidFill>
                  <a:srgbClr val="575F6D"/>
                </a:solidFill>
              </a:rPr>
              <a:pPr/>
              <a:t>15</a:t>
            </a:fld>
            <a:endParaRPr lang="en-US">
              <a:solidFill>
                <a:srgbClr val="575F6D"/>
              </a:solidFill>
            </a:endParaRPr>
          </a:p>
        </p:txBody>
      </p:sp>
      <p:pic>
        <p:nvPicPr>
          <p:cNvPr id="3" name="Picture 2"/>
          <p:cNvPicPr>
            <a:picLocks noChangeAspect="1"/>
          </p:cNvPicPr>
          <p:nvPr/>
        </p:nvPicPr>
        <p:blipFill>
          <a:blip r:embed="rId3"/>
          <a:stretch>
            <a:fillRect/>
          </a:stretch>
        </p:blipFill>
        <p:spPr>
          <a:xfrm>
            <a:off x="1247274" y="28074"/>
            <a:ext cx="6448926" cy="644892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66735544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6447501" cy="677108"/>
          </a:xfrm>
        </p:spPr>
        <p:txBody>
          <a:bodyPr/>
          <a:lstStyle/>
          <a:p>
            <a:r>
              <a:rPr dirty="0"/>
              <a:t>Health</a:t>
            </a:r>
            <a:r>
              <a:rPr lang="en-US" dirty="0"/>
              <a:t> by zip code?</a:t>
            </a:r>
          </a:p>
        </p:txBody>
      </p:sp>
      <p:pic>
        <p:nvPicPr>
          <p:cNvPr id="2" name="Picture 1"/>
          <p:cNvPicPr>
            <a:picLocks noChangeAspect="1"/>
          </p:cNvPicPr>
          <p:nvPr/>
        </p:nvPicPr>
        <p:blipFill>
          <a:blip r:embed="rId3"/>
          <a:stretch>
            <a:fillRect/>
          </a:stretch>
        </p:blipFill>
        <p:spPr>
          <a:xfrm>
            <a:off x="1600200" y="1143000"/>
            <a:ext cx="5760906" cy="514238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143874800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a:t>Why are some neighborhoods so much healthier than others?</a:t>
            </a:r>
          </a:p>
        </p:txBody>
      </p:sp>
      <p:sp>
        <p:nvSpPr>
          <p:cNvPr id="3" name="Content Placeholder 2"/>
          <p:cNvSpPr>
            <a:spLocks noGrp="1"/>
          </p:cNvSpPr>
          <p:nvPr>
            <p:ph idx="1"/>
          </p:nvPr>
        </p:nvSpPr>
        <p:spPr>
          <a:xfrm>
            <a:off x="609600" y="1752600"/>
            <a:ext cx="8153400" cy="4419600"/>
          </a:xfrm>
        </p:spPr>
        <p:txBody>
          <a:bodyPr>
            <a:normAutofit lnSpcReduction="10000"/>
          </a:bodyPr>
          <a:lstStyle/>
          <a:p>
            <a:r>
              <a:rPr lang="en-US" dirty="0"/>
              <a:t>Unsafe or unhealthy housing</a:t>
            </a:r>
          </a:p>
          <a:p>
            <a:r>
              <a:rPr lang="en-US" dirty="0"/>
              <a:t>Fewer opportunities to be active – parks, green spaces, walkability</a:t>
            </a:r>
          </a:p>
          <a:p>
            <a:r>
              <a:rPr lang="en-US" dirty="0"/>
              <a:t>Proximity to highways, factories, pollutants</a:t>
            </a:r>
          </a:p>
          <a:p>
            <a:r>
              <a:rPr lang="en-US" dirty="0"/>
              <a:t>Limited access to primary care doctors</a:t>
            </a:r>
          </a:p>
          <a:p>
            <a:r>
              <a:rPr lang="en-US" dirty="0"/>
              <a:t>Unreliable or expensive public transit, limited job opportunities</a:t>
            </a:r>
          </a:p>
          <a:p>
            <a:r>
              <a:rPr lang="en-US" dirty="0"/>
              <a:t>Residential segregation (highways, </a:t>
            </a:r>
            <a:br>
              <a:rPr lang="en-US" dirty="0"/>
            </a:br>
            <a:r>
              <a:rPr lang="en-US" dirty="0"/>
              <a:t>waterways, etc.) </a:t>
            </a:r>
          </a:p>
        </p:txBody>
      </p:sp>
      <p:sp>
        <p:nvSpPr>
          <p:cNvPr id="4" name="Slide Number Placeholder 3"/>
          <p:cNvSpPr>
            <a:spLocks noGrp="1"/>
          </p:cNvSpPr>
          <p:nvPr>
            <p:ph type="sldNum" sz="quarter" idx="4294967295"/>
          </p:nvPr>
        </p:nvSpPr>
        <p:spPr>
          <a:xfrm>
            <a:off x="6442998" y="5388272"/>
            <a:ext cx="512504" cy="273844"/>
          </a:xfrm>
          <a:prstGeom prst="rect">
            <a:avLst/>
          </a:prstGeom>
        </p:spPr>
        <p:txBody>
          <a:bodyPr/>
          <a:lstStyle/>
          <a:p>
            <a:fld id="{17D9B0F8-3F34-4B9B-8FA6-2C733C462056}" type="slidenum">
              <a:rPr lang="en-US" smtClean="0"/>
              <a:pPr/>
              <a:t>17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59717328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329595"/>
          </a:xfrm>
        </p:spPr>
        <p:txBody>
          <a:bodyPr/>
          <a:lstStyle/>
          <a:p>
            <a:r>
              <a:rPr lang="en-US" dirty="0"/>
              <a:t>Why are some neighborhoods so much healthier than others?</a:t>
            </a:r>
          </a:p>
        </p:txBody>
      </p:sp>
      <p:sp>
        <p:nvSpPr>
          <p:cNvPr id="3" name="Text Placeholder 2"/>
          <p:cNvSpPr>
            <a:spLocks noGrp="1"/>
          </p:cNvSpPr>
          <p:nvPr>
            <p:ph type="body" sz="quarter" idx="10"/>
          </p:nvPr>
        </p:nvSpPr>
        <p:spPr>
          <a:xfrm>
            <a:off x="381000" y="2286000"/>
            <a:ext cx="5334000" cy="3594830"/>
          </a:xfrm>
        </p:spPr>
        <p:txBody>
          <a:bodyPr/>
          <a:lstStyle/>
          <a:p>
            <a:r>
              <a:rPr lang="en-US" dirty="0"/>
              <a:t>Poor school funding</a:t>
            </a:r>
          </a:p>
          <a:p>
            <a:r>
              <a:rPr lang="en-US" dirty="0"/>
              <a:t>Access to low quality foods</a:t>
            </a:r>
          </a:p>
          <a:p>
            <a:r>
              <a:rPr lang="en-US" dirty="0"/>
              <a:t>Prevalence of tobacco sales </a:t>
            </a:r>
          </a:p>
          <a:p>
            <a:r>
              <a:rPr lang="en-US" dirty="0"/>
              <a:t>Availability of alcohol, </a:t>
            </a:r>
            <a:br>
              <a:rPr lang="en-US" dirty="0"/>
            </a:br>
            <a:r>
              <a:rPr lang="en-US" dirty="0"/>
              <a:t>numerous liquor stores</a:t>
            </a:r>
          </a:p>
          <a:p>
            <a:r>
              <a:rPr lang="en-US" dirty="0"/>
              <a:t>Exposure to violence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286000"/>
            <a:ext cx="3448050" cy="34480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57" y="5961187"/>
            <a:ext cx="697643" cy="837695"/>
          </a:xfrm>
          <a:prstGeom prst="rect">
            <a:avLst/>
          </a:prstGeom>
        </p:spPr>
      </p:pic>
    </p:spTree>
    <p:extLst>
      <p:ext uri="{BB962C8B-B14F-4D97-AF65-F5344CB8AC3E}">
        <p14:creationId xmlns:p14="http://schemas.microsoft.com/office/powerpoint/2010/main" val="390351556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Poverty, Stress, and Disease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9809" y="1143000"/>
            <a:ext cx="6464709" cy="4572000"/>
          </a:xfrm>
        </p:spPr>
      </p:pic>
      <p:sp>
        <p:nvSpPr>
          <p:cNvPr id="3" name="TextBox 2"/>
          <p:cNvSpPr txBox="1"/>
          <p:nvPr/>
        </p:nvSpPr>
        <p:spPr>
          <a:xfrm>
            <a:off x="2750909" y="4812676"/>
            <a:ext cx="4419600" cy="523220"/>
          </a:xfrm>
          <a:prstGeom prst="rect">
            <a:avLst/>
          </a:prstGeom>
          <a:solidFill>
            <a:srgbClr val="FF0000"/>
          </a:solidFill>
        </p:spPr>
        <p:txBody>
          <a:bodyPr wrap="square" rtlCol="0">
            <a:spAutoFit/>
          </a:bodyPr>
          <a:lstStyle/>
          <a:p>
            <a:r>
              <a:rPr lang="en-US" sz="2800" dirty="0">
                <a:solidFill>
                  <a:schemeClr val="bg1"/>
                </a:solidFill>
              </a:rPr>
              <a:t>Food, Water  and Shelter</a:t>
            </a:r>
          </a:p>
        </p:txBody>
      </p:sp>
      <p:sp>
        <p:nvSpPr>
          <p:cNvPr id="5" name="TextBox 4"/>
          <p:cNvSpPr txBox="1"/>
          <p:nvPr/>
        </p:nvSpPr>
        <p:spPr>
          <a:xfrm>
            <a:off x="381000" y="1447800"/>
            <a:ext cx="3352800" cy="523220"/>
          </a:xfrm>
          <a:prstGeom prst="rect">
            <a:avLst/>
          </a:prstGeom>
          <a:noFill/>
        </p:spPr>
        <p:txBody>
          <a:bodyPr wrap="square" rtlCol="0">
            <a:spAutoFit/>
          </a:bodyPr>
          <a:lstStyle/>
          <a:p>
            <a:r>
              <a:rPr lang="en-US" sz="2800" dirty="0"/>
              <a:t>Maslow’s Hierarchy</a:t>
            </a:r>
          </a:p>
        </p:txBody>
      </p:sp>
      <p:sp>
        <p:nvSpPr>
          <p:cNvPr id="6" name="TextBox 5"/>
          <p:cNvSpPr txBox="1"/>
          <p:nvPr/>
        </p:nvSpPr>
        <p:spPr>
          <a:xfrm>
            <a:off x="1856510" y="5322041"/>
            <a:ext cx="6208399" cy="523220"/>
          </a:xfrm>
          <a:prstGeom prst="rect">
            <a:avLst/>
          </a:prstGeom>
          <a:noFill/>
        </p:spPr>
        <p:txBody>
          <a:bodyPr wrap="square" rtlCol="0">
            <a:spAutoFit/>
          </a:bodyPr>
          <a:lstStyle/>
          <a:p>
            <a:r>
              <a:rPr lang="en-US" sz="2800" dirty="0"/>
              <a:t>Scarcity forces people to think differently</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172363162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Equity</a:t>
            </a:r>
          </a:p>
        </p:txBody>
      </p:sp>
      <p:sp>
        <p:nvSpPr>
          <p:cNvPr id="3" name="Text Placeholder 2"/>
          <p:cNvSpPr>
            <a:spLocks noGrp="1"/>
          </p:cNvSpPr>
          <p:nvPr>
            <p:ph type="body" sz="quarter" idx="10"/>
          </p:nvPr>
        </p:nvSpPr>
        <p:spPr>
          <a:xfrm>
            <a:off x="381000" y="1411552"/>
            <a:ext cx="8382000" cy="3238630"/>
          </a:xfrm>
        </p:spPr>
        <p:txBody>
          <a:bodyPr/>
          <a:lstStyle/>
          <a:p>
            <a:r>
              <a:rPr lang="en-US" dirty="0"/>
              <a:t>Relationship of SDOH and health behaviors</a:t>
            </a:r>
          </a:p>
          <a:p>
            <a:r>
              <a:rPr lang="en-US" dirty="0"/>
              <a:t>Examples of health disparities</a:t>
            </a:r>
          </a:p>
          <a:p>
            <a:r>
              <a:rPr lang="en-US" dirty="0"/>
              <a:t>The difference in equality and equity</a:t>
            </a:r>
          </a:p>
          <a:p>
            <a:r>
              <a:rPr lang="en-US" dirty="0"/>
              <a:t>The impact of poverty and chronic stress</a:t>
            </a:r>
          </a:p>
          <a:p>
            <a:r>
              <a:rPr lang="en-US" dirty="0"/>
              <a:t>Changing the way we think of health</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35104169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664797"/>
          </a:xfrm>
        </p:spPr>
        <p:txBody>
          <a:bodyPr/>
          <a:lstStyle/>
          <a:p>
            <a:r>
              <a:rPr lang="en-US" dirty="0"/>
              <a:t>Stress and Disease</a:t>
            </a:r>
          </a:p>
        </p:txBody>
      </p:sp>
      <p:sp>
        <p:nvSpPr>
          <p:cNvPr id="3" name="Text Placeholder 2"/>
          <p:cNvSpPr>
            <a:spLocks noGrp="1"/>
          </p:cNvSpPr>
          <p:nvPr>
            <p:ph type="body" sz="quarter" idx="10"/>
          </p:nvPr>
        </p:nvSpPr>
        <p:spPr>
          <a:xfrm>
            <a:off x="381000" y="1411552"/>
            <a:ext cx="8382000" cy="5041380"/>
          </a:xfrm>
        </p:spPr>
        <p:txBody>
          <a:bodyPr/>
          <a:lstStyle/>
          <a:p>
            <a:r>
              <a:rPr lang="en-US" dirty="0"/>
              <a:t>Physiological changes with chronic stress</a:t>
            </a:r>
          </a:p>
          <a:p>
            <a:pPr lvl="1"/>
            <a:r>
              <a:rPr lang="en-US" dirty="0"/>
              <a:t>Stress hormones mobilize glucose</a:t>
            </a:r>
          </a:p>
          <a:p>
            <a:pPr lvl="1"/>
            <a:r>
              <a:rPr lang="en-US" dirty="0"/>
              <a:t>Raises blood pressure </a:t>
            </a:r>
          </a:p>
          <a:p>
            <a:pPr lvl="1"/>
            <a:r>
              <a:rPr lang="en-US" dirty="0"/>
              <a:t>Increases heart rate</a:t>
            </a:r>
          </a:p>
          <a:p>
            <a:pPr lvl="1"/>
            <a:r>
              <a:rPr lang="en-US" dirty="0"/>
              <a:t>Lowers immune response</a:t>
            </a:r>
          </a:p>
          <a:p>
            <a:pPr lvl="1"/>
            <a:r>
              <a:rPr lang="en-US" dirty="0"/>
              <a:t>Chronic inflammation  (increased CVD risk)</a:t>
            </a:r>
          </a:p>
          <a:p>
            <a:pPr lvl="1"/>
            <a:r>
              <a:rPr lang="en-US" dirty="0"/>
              <a:t>Elevates bad cholesterol</a:t>
            </a:r>
          </a:p>
          <a:p>
            <a:pPr lvl="1"/>
            <a:r>
              <a:rPr lang="en-US" dirty="0"/>
              <a:t>Can change your DNA</a:t>
            </a:r>
          </a:p>
          <a:p>
            <a:pPr lvl="2"/>
            <a:r>
              <a:rPr lang="en-US" dirty="0"/>
              <a:t>Changes that don’t alter sequence, but influence gene expression or suppression (Epigenetics)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94001826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and Disease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91" y="1066800"/>
            <a:ext cx="7321817" cy="520101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385202956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and Disease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1785" y="4038600"/>
            <a:ext cx="3824288" cy="2549525"/>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206897"/>
            <a:ext cx="3505200" cy="2541270"/>
          </a:xfrm>
          <a:prstGeom prst="rect">
            <a:avLst/>
          </a:prstGeom>
        </p:spPr>
      </p:pic>
      <p:sp>
        <p:nvSpPr>
          <p:cNvPr id="7" name="Rectangle 6"/>
          <p:cNvSpPr/>
          <p:nvPr/>
        </p:nvSpPr>
        <p:spPr>
          <a:xfrm>
            <a:off x="685800" y="1143000"/>
            <a:ext cx="7939088" cy="1815882"/>
          </a:xfrm>
          <a:prstGeom prst="rect">
            <a:avLst/>
          </a:prstGeom>
        </p:spPr>
        <p:txBody>
          <a:bodyPr wrap="square">
            <a:spAutoFit/>
          </a:bodyPr>
          <a:lstStyle/>
          <a:p>
            <a:r>
              <a:rPr lang="en-US" sz="3200" dirty="0"/>
              <a:t>“Adverse childhood events are a significant unaddressed public health threat.”</a:t>
            </a:r>
            <a:br>
              <a:rPr lang="en-US" sz="3200" dirty="0"/>
            </a:br>
            <a:r>
              <a:rPr lang="en-US" dirty="0"/>
              <a:t>                            </a:t>
            </a:r>
            <a:r>
              <a:rPr lang="en-US" sz="2400" dirty="0"/>
              <a:t>Dr. Robert Block, former President of the AAP</a:t>
            </a:r>
            <a:br>
              <a:rPr lang="en-US" sz="2400" dirty="0"/>
            </a:br>
            <a:endParaRPr lang="en-US" sz="2400" dirty="0"/>
          </a:p>
        </p:txBody>
      </p:sp>
    </p:spTree>
    <p:extLst>
      <p:ext uri="{BB962C8B-B14F-4D97-AF65-F5344CB8AC3E}">
        <p14:creationId xmlns:p14="http://schemas.microsoft.com/office/powerpoint/2010/main" val="22820728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81000"/>
            <a:ext cx="6447501" cy="664797"/>
          </a:xfrm>
        </p:spPr>
        <p:txBody>
          <a:bodyPr/>
          <a:lstStyle/>
          <a:p>
            <a:r>
              <a:rPr lang="en-US" dirty="0"/>
              <a:t>Stress and Disease</a:t>
            </a:r>
          </a:p>
        </p:txBody>
      </p:sp>
      <p:sp>
        <p:nvSpPr>
          <p:cNvPr id="3" name="Content Placeholder 2"/>
          <p:cNvSpPr>
            <a:spLocks noGrp="1"/>
          </p:cNvSpPr>
          <p:nvPr>
            <p:ph idx="1"/>
          </p:nvPr>
        </p:nvSpPr>
        <p:spPr>
          <a:xfrm>
            <a:off x="473364" y="1045797"/>
            <a:ext cx="7797800" cy="5084469"/>
          </a:xfrm>
        </p:spPr>
        <p:txBody>
          <a:bodyPr/>
          <a:lstStyle/>
          <a:p>
            <a:r>
              <a:rPr lang="en-US" dirty="0"/>
              <a:t>Four or more</a:t>
            </a:r>
            <a:br>
              <a:rPr lang="en-US" dirty="0"/>
            </a:br>
            <a:r>
              <a:rPr lang="en-US" dirty="0"/>
              <a:t>Adverse Childhood Events</a:t>
            </a:r>
          </a:p>
          <a:p>
            <a:pPr lvl="1"/>
            <a:r>
              <a:rPr lang="en-US" dirty="0"/>
              <a:t>Increases the risk for 7 of the </a:t>
            </a:r>
            <a:br>
              <a:rPr lang="en-US" dirty="0"/>
            </a:br>
            <a:r>
              <a:rPr lang="en-US" dirty="0"/>
              <a:t>10 leading chronic diseases.  </a:t>
            </a:r>
            <a:r>
              <a:rPr lang="en-US" sz="1000" dirty="0"/>
              <a:t>CDC</a:t>
            </a:r>
          </a:p>
          <a:p>
            <a:pPr lvl="1"/>
            <a:r>
              <a:rPr lang="en-US" dirty="0"/>
              <a:t>Triples the  risk of CVD</a:t>
            </a:r>
          </a:p>
          <a:p>
            <a:pPr lvl="1"/>
            <a:r>
              <a:rPr lang="en-US" dirty="0"/>
              <a:t>Reduces life expectancy by 20 years</a:t>
            </a:r>
          </a:p>
          <a:p>
            <a:pPr lvl="1"/>
            <a:r>
              <a:rPr lang="en-US" b="1" dirty="0"/>
              <a:t>Risks persisted even in the absence of risky behaviors as an adult</a:t>
            </a:r>
            <a:r>
              <a:rPr lang="en-US" dirty="0"/>
              <a:t>.</a:t>
            </a:r>
          </a:p>
          <a:p>
            <a:r>
              <a:rPr lang="en-US" dirty="0" smtClean="0"/>
              <a:t>Affects </a:t>
            </a:r>
            <a:r>
              <a:rPr lang="en-US" dirty="0"/>
              <a:t>the developing brain, immune</a:t>
            </a:r>
            <a:br>
              <a:rPr lang="en-US" dirty="0"/>
            </a:br>
            <a:r>
              <a:rPr lang="en-US" dirty="0"/>
              <a:t>system, hormones, gene expression</a:t>
            </a:r>
          </a:p>
          <a:p>
            <a:pPr marL="0" indent="0">
              <a:buNone/>
            </a:pPr>
            <a:endParaRPr lang="en-US" dirty="0"/>
          </a:p>
        </p:txBody>
      </p:sp>
      <p:sp>
        <p:nvSpPr>
          <p:cNvPr id="4" name="Slide Number Placeholder 3"/>
          <p:cNvSpPr>
            <a:spLocks noGrp="1"/>
          </p:cNvSpPr>
          <p:nvPr>
            <p:ph type="sldNum" sz="quarter" idx="4294967295"/>
          </p:nvPr>
        </p:nvSpPr>
        <p:spPr>
          <a:xfrm>
            <a:off x="6442998" y="5388272"/>
            <a:ext cx="512504" cy="273844"/>
          </a:xfrm>
          <a:prstGeom prst="rect">
            <a:avLst/>
          </a:prstGeom>
        </p:spPr>
        <p:txBody>
          <a:bodyPr/>
          <a:lstStyle/>
          <a:p>
            <a:r>
              <a:rPr lang="en-US" dirty="0"/>
              <a:t/>
            </a:r>
            <a:br>
              <a:rPr lang="en-US" dirty="0"/>
            </a:br>
            <a:endParaRPr lang="en-US" dirty="0"/>
          </a:p>
        </p:txBody>
      </p:sp>
      <p:pic>
        <p:nvPicPr>
          <p:cNvPr id="5" name="Picture 4"/>
          <p:cNvPicPr>
            <a:picLocks noChangeAspect="1"/>
          </p:cNvPicPr>
          <p:nvPr/>
        </p:nvPicPr>
        <p:blipFill>
          <a:blip r:embed="rId3"/>
          <a:stretch>
            <a:fillRect/>
          </a:stretch>
        </p:blipFill>
        <p:spPr>
          <a:xfrm>
            <a:off x="6422736" y="353291"/>
            <a:ext cx="2381193" cy="21381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148562344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and Disease</a:t>
            </a:r>
          </a:p>
        </p:txBody>
      </p:sp>
      <p:sp>
        <p:nvSpPr>
          <p:cNvPr id="3" name="Text Placeholder 2"/>
          <p:cNvSpPr>
            <a:spLocks noGrp="1"/>
          </p:cNvSpPr>
          <p:nvPr>
            <p:ph type="body" sz="quarter" idx="10"/>
          </p:nvPr>
        </p:nvSpPr>
        <p:spPr>
          <a:xfrm>
            <a:off x="381000" y="1143000"/>
            <a:ext cx="8382000" cy="4561249"/>
          </a:xfrm>
        </p:spPr>
        <p:txBody>
          <a:bodyPr/>
          <a:lstStyle/>
          <a:p>
            <a:pPr marL="0" indent="0">
              <a:buNone/>
            </a:pPr>
            <a:r>
              <a:rPr lang="en-US" sz="2800" dirty="0"/>
              <a:t>“It’s especially important to </a:t>
            </a:r>
            <a:br>
              <a:rPr lang="en-US" sz="2800" dirty="0"/>
            </a:br>
            <a:r>
              <a:rPr lang="en-US" sz="2800" dirty="0"/>
              <a:t>understand that neurobiological </a:t>
            </a:r>
            <a:br>
              <a:rPr lang="en-US" sz="2800" dirty="0"/>
            </a:br>
            <a:r>
              <a:rPr lang="en-US" sz="2800" dirty="0"/>
              <a:t>differences we find among children </a:t>
            </a:r>
            <a:br>
              <a:rPr lang="en-US" sz="2800" dirty="0"/>
            </a:br>
            <a:r>
              <a:rPr lang="en-US" sz="2800" dirty="0"/>
              <a:t>from disadvantaged communities </a:t>
            </a:r>
            <a:br>
              <a:rPr lang="en-US" sz="2800" dirty="0"/>
            </a:br>
            <a:r>
              <a:rPr lang="en-US" sz="2800" dirty="0"/>
              <a:t>(attention span, cognitive flexibility, short term memory) does not imply the differences are genetic in origin.  Rather, many of the disparities in brain structure and function are the direct consequences of early rearing in impoverished, chaotic and stressful conditions</a:t>
            </a:r>
            <a:r>
              <a:rPr lang="en-US" dirty="0"/>
              <a:t>”</a:t>
            </a:r>
          </a:p>
          <a:p>
            <a:pPr lvl="1"/>
            <a:r>
              <a:rPr lang="en-US" dirty="0"/>
              <a:t> </a:t>
            </a:r>
            <a:r>
              <a:rPr lang="en-US" sz="2000" dirty="0"/>
              <a:t>Dr. Tom Boyce, Chief of UCSF’s Division of Developmental Medicine</a:t>
            </a:r>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pic>
        <p:nvPicPr>
          <p:cNvPr id="4" name="Picture 3"/>
          <p:cNvPicPr>
            <a:picLocks noChangeAspect="1"/>
          </p:cNvPicPr>
          <p:nvPr/>
        </p:nvPicPr>
        <p:blipFill>
          <a:blip r:embed="rId4"/>
          <a:stretch>
            <a:fillRect/>
          </a:stretch>
        </p:blipFill>
        <p:spPr>
          <a:xfrm>
            <a:off x="6799984" y="257897"/>
            <a:ext cx="1990725" cy="2295525"/>
          </a:xfrm>
          <a:prstGeom prst="rect">
            <a:avLst/>
          </a:prstGeom>
        </p:spPr>
      </p:pic>
    </p:spTree>
    <p:extLst>
      <p:ext uri="{BB962C8B-B14F-4D97-AF65-F5344CB8AC3E}">
        <p14:creationId xmlns:p14="http://schemas.microsoft.com/office/powerpoint/2010/main" val="401268387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14096"/>
          </a:xfrm>
        </p:spPr>
        <p:txBody>
          <a:bodyPr/>
          <a:lstStyle/>
          <a:p>
            <a:r>
              <a:rPr lang="en-US" sz="6600" dirty="0"/>
              <a:t>Too Small to Fail</a:t>
            </a:r>
          </a:p>
        </p:txBody>
      </p:sp>
      <p:pic>
        <p:nvPicPr>
          <p:cNvPr id="7" name="Picture 6"/>
          <p:cNvPicPr>
            <a:picLocks noChangeAspect="1"/>
          </p:cNvPicPr>
          <p:nvPr/>
        </p:nvPicPr>
        <p:blipFill>
          <a:blip r:embed="rId3"/>
          <a:stretch>
            <a:fillRect/>
          </a:stretch>
        </p:blipFill>
        <p:spPr>
          <a:xfrm>
            <a:off x="800100" y="1144284"/>
            <a:ext cx="7543800" cy="507949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180655159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153400" cy="1743619"/>
          </a:xfrm>
        </p:spPr>
        <p:txBody>
          <a:bodyPr/>
          <a:lstStyle/>
          <a:p>
            <a:r>
              <a:rPr lang="en-US" sz="3600" dirty="0"/>
              <a:t>Health begins - and grows - where we live, </a:t>
            </a:r>
            <a:br>
              <a:rPr lang="en-US" sz="3600" dirty="0"/>
            </a:br>
            <a:r>
              <a:rPr lang="en-US" sz="3600" dirty="0"/>
              <a:t>work, learn and play</a:t>
            </a:r>
            <a:br>
              <a:rPr lang="en-US" sz="3600" dirty="0"/>
            </a:br>
            <a:r>
              <a:rPr lang="en-US" sz="3600" dirty="0"/>
              <a:t/>
            </a:r>
            <a:br>
              <a:rPr lang="en-US" sz="3600" dirty="0"/>
            </a:br>
            <a:r>
              <a:rPr lang="en-US" sz="3600" dirty="0"/>
              <a:t>Health is mental, physical, emotional, social</a:t>
            </a:r>
            <a:br>
              <a:rPr lang="en-US" sz="3600" dirty="0"/>
            </a:br>
            <a:r>
              <a:rPr lang="en-US" sz="3600" dirty="0"/>
              <a:t/>
            </a:r>
            <a:br>
              <a:rPr lang="en-US" sz="3600" dirty="0"/>
            </a:br>
            <a:r>
              <a:rPr lang="en-US" sz="3600" dirty="0"/>
              <a:t>The goal of health equity is for every American to have the means and ability to choose the right path toward health</a:t>
            </a:r>
          </a:p>
        </p:txBody>
      </p:sp>
      <p:sp>
        <p:nvSpPr>
          <p:cNvPr id="3" name="Subtitle 2"/>
          <p:cNvSpPr>
            <a:spLocks noGrp="1"/>
          </p:cNvSpPr>
          <p:nvPr>
            <p:ph type="subTitle" idx="1"/>
          </p:nvPr>
        </p:nvSpPr>
        <p:spPr>
          <a:xfrm>
            <a:off x="750303" y="2152693"/>
            <a:ext cx="7681913" cy="461665"/>
          </a:xfrm>
        </p:spPr>
        <p:txBody>
          <a:bodyPr/>
          <a:lstStyle/>
          <a:p>
            <a:r>
              <a:rPr lang="en-US" dirty="0"/>
              <a:t>.</a:t>
            </a:r>
          </a:p>
          <a:p>
            <a:endParaRPr lang="en-US" dirty="0"/>
          </a:p>
        </p:txBody>
      </p:sp>
      <p:pic>
        <p:nvPicPr>
          <p:cNvPr id="4" name="Picture 3"/>
          <p:cNvPicPr>
            <a:picLocks noChangeAspect="1"/>
          </p:cNvPicPr>
          <p:nvPr/>
        </p:nvPicPr>
        <p:blipFill>
          <a:blip r:embed="rId3"/>
          <a:stretch>
            <a:fillRect/>
          </a:stretch>
        </p:blipFill>
        <p:spPr>
          <a:xfrm>
            <a:off x="228600" y="4114800"/>
            <a:ext cx="8493615" cy="222523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399234144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094" y="457200"/>
            <a:ext cx="8382000" cy="677108"/>
          </a:xfrm>
        </p:spPr>
        <p:txBody>
          <a:bodyPr/>
          <a:lstStyle/>
          <a:p>
            <a:r>
              <a:rPr dirty="0"/>
              <a:t>Equality and Equity</a:t>
            </a:r>
            <a:endParaRPr lang="en-US" dirty="0"/>
          </a:p>
        </p:txBody>
      </p:sp>
      <p:sp>
        <p:nvSpPr>
          <p:cNvPr id="3" name="Content Placeholder 2"/>
          <p:cNvSpPr>
            <a:spLocks noGrp="1"/>
          </p:cNvSpPr>
          <p:nvPr>
            <p:ph idx="1"/>
          </p:nvPr>
        </p:nvSpPr>
        <p:spPr>
          <a:xfrm>
            <a:off x="628650" y="1447800"/>
            <a:ext cx="4011444" cy="3669684"/>
          </a:xfrm>
        </p:spPr>
        <p:txBody>
          <a:bodyPr>
            <a:noAutofit/>
          </a:bodyPr>
          <a:lstStyle/>
          <a:p>
            <a:pPr marL="0" indent="0">
              <a:buNone/>
            </a:pPr>
            <a:r>
              <a:rPr lang="en-US" sz="2400" b="1" dirty="0"/>
              <a:t>Health Equality</a:t>
            </a:r>
            <a:r>
              <a:rPr lang="en-US" sz="2400" dirty="0"/>
              <a:t> </a:t>
            </a:r>
          </a:p>
          <a:p>
            <a:r>
              <a:rPr lang="en-US" sz="2400" dirty="0"/>
              <a:t>Everyone gets the same things in order to enjoy full, healthy lives.  </a:t>
            </a:r>
          </a:p>
          <a:p>
            <a:pPr lvl="1"/>
            <a:r>
              <a:rPr lang="en-US" sz="2400" dirty="0"/>
              <a:t>Only works if everyone starts from the same place and needs </a:t>
            </a:r>
            <a:r>
              <a:rPr lang="en-US" sz="2400" i="1" dirty="0"/>
              <a:t>the same things</a:t>
            </a:r>
            <a:r>
              <a:rPr lang="en-US" sz="2400" dirty="0"/>
              <a:t/>
            </a:r>
            <a:br>
              <a:rPr lang="en-US" sz="2400" dirty="0"/>
            </a:br>
            <a:endParaRPr lang="en-US" sz="2400" dirty="0"/>
          </a:p>
          <a:p>
            <a:pPr marL="0" indent="0">
              <a:buNone/>
            </a:pPr>
            <a:r>
              <a:rPr lang="en-US" sz="2400" b="1" dirty="0"/>
              <a:t>Health Equity</a:t>
            </a:r>
            <a:r>
              <a:rPr lang="en-US" sz="2400" dirty="0"/>
              <a:t> </a:t>
            </a:r>
          </a:p>
          <a:p>
            <a:r>
              <a:rPr lang="en-US" sz="2400" dirty="0"/>
              <a:t>Give people tools based on </a:t>
            </a:r>
            <a:r>
              <a:rPr lang="en-US" sz="2400" i="1" dirty="0"/>
              <a:t>what they need</a:t>
            </a:r>
            <a:r>
              <a:rPr lang="en-US" sz="2400" dirty="0"/>
              <a:t> to enjoy full, healthy lives. </a:t>
            </a:r>
          </a:p>
          <a:p>
            <a:pPr marL="0" indent="0">
              <a:buNone/>
            </a:pPr>
            <a:endParaRPr lang="en-US" sz="2400" dirty="0"/>
          </a:p>
          <a:p>
            <a:pPr marL="0" indent="0">
              <a:buNone/>
            </a:pP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057400"/>
            <a:ext cx="2794270" cy="30003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865714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180452"/>
            <a:ext cx="3612748" cy="4131635"/>
          </a:xfrm>
          <a:prstGeom prst="rect">
            <a:avLst/>
          </a:prstGeom>
        </p:spPr>
      </p:pic>
      <p:sp>
        <p:nvSpPr>
          <p:cNvPr id="2" name="TextBox 1"/>
          <p:cNvSpPr txBox="1"/>
          <p:nvPr/>
        </p:nvSpPr>
        <p:spPr>
          <a:xfrm>
            <a:off x="457200" y="1198197"/>
            <a:ext cx="3352800" cy="4832092"/>
          </a:xfrm>
          <a:prstGeom prst="rect">
            <a:avLst/>
          </a:prstGeom>
          <a:noFill/>
        </p:spPr>
        <p:txBody>
          <a:bodyPr wrap="square" rtlCol="0">
            <a:spAutoFit/>
          </a:bodyPr>
          <a:lstStyle/>
          <a:p>
            <a:r>
              <a:rPr lang="en-US" sz="2800" dirty="0"/>
              <a:t>Everyone has the opportunity to attain their full health potential and no one is disadvantaged for achieving this potential because of their social position or other socially determined circumstance.</a:t>
            </a:r>
          </a:p>
        </p:txBody>
      </p:sp>
      <p:sp>
        <p:nvSpPr>
          <p:cNvPr id="6" name="Title 1"/>
          <p:cNvSpPr txBox="1">
            <a:spLocks/>
          </p:cNvSpPr>
          <p:nvPr/>
        </p:nvSpPr>
        <p:spPr>
          <a:xfrm>
            <a:off x="76200" y="377264"/>
            <a:ext cx="3276600" cy="664797"/>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a:t>Health Equity</a:t>
            </a:r>
          </a:p>
        </p:txBody>
      </p:sp>
      <p:pic>
        <p:nvPicPr>
          <p:cNvPr id="7" name="Picture 6"/>
          <p:cNvPicPr>
            <a:picLocks noChangeAspect="1"/>
          </p:cNvPicPr>
          <p:nvPr/>
        </p:nvPicPr>
        <p:blipFill>
          <a:blip r:embed="rId4"/>
          <a:stretch>
            <a:fillRect/>
          </a:stretch>
        </p:blipFill>
        <p:spPr>
          <a:xfrm>
            <a:off x="4114800" y="376220"/>
            <a:ext cx="4876800" cy="610959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37343103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381000"/>
            <a:ext cx="8117711" cy="6096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226609140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52400"/>
            <a:ext cx="4632960" cy="615884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33652095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43000"/>
            <a:ext cx="8344958" cy="39528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48768856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 Leads The World</a:t>
            </a:r>
          </a:p>
        </p:txBody>
      </p:sp>
      <p:sp>
        <p:nvSpPr>
          <p:cNvPr id="5" name="Content Placeholder 2"/>
          <p:cNvSpPr>
            <a:spLocks noGrp="1"/>
          </p:cNvSpPr>
          <p:nvPr>
            <p:ph idx="1"/>
          </p:nvPr>
        </p:nvSpPr>
        <p:spPr>
          <a:xfrm>
            <a:off x="381000" y="990600"/>
            <a:ext cx="8382000" cy="1551194"/>
          </a:xfrm>
        </p:spPr>
        <p:txBody>
          <a:bodyPr/>
          <a:lstStyle/>
          <a:p>
            <a:r>
              <a:rPr lang="en-US" sz="2400" dirty="0"/>
              <a:t>Most expensive healthcare system in the world</a:t>
            </a:r>
          </a:p>
          <a:p>
            <a:r>
              <a:rPr lang="en-US" sz="2400" dirty="0"/>
              <a:t>Not in the top 25 in life expectancy (behind Bosnia and Jordan)</a:t>
            </a:r>
          </a:p>
          <a:p>
            <a:r>
              <a:rPr lang="en-US" sz="2400" dirty="0"/>
              <a:t>30 trillion, 17.5% of the national budget (2014)</a:t>
            </a:r>
          </a:p>
          <a:p>
            <a:r>
              <a:rPr lang="en-US" sz="2400" dirty="0"/>
              <a:t>Only 3% spent on Prevention</a:t>
            </a:r>
          </a:p>
        </p:txBody>
      </p:sp>
      <p:graphicFrame>
        <p:nvGraphicFramePr>
          <p:cNvPr id="7" name="Chart 6"/>
          <p:cNvGraphicFramePr>
            <a:graphicFrameLocks/>
          </p:cNvGraphicFramePr>
          <p:nvPr>
            <p:extLst/>
          </p:nvPr>
        </p:nvGraphicFramePr>
        <p:xfrm>
          <a:off x="228600" y="2667000"/>
          <a:ext cx="85344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191000" y="4392943"/>
            <a:ext cx="2743200" cy="369332"/>
          </a:xfrm>
          <a:prstGeom prst="rect">
            <a:avLst/>
          </a:prstGeom>
          <a:noFill/>
        </p:spPr>
        <p:txBody>
          <a:bodyPr wrap="square" rtlCol="0">
            <a:spAutoFit/>
          </a:bodyPr>
          <a:lstStyle/>
          <a:p>
            <a:r>
              <a:rPr lang="en-US" b="1" dirty="0">
                <a:solidFill>
                  <a:schemeClr val="tx2">
                    <a:lumMod val="50000"/>
                  </a:schemeClr>
                </a:solidFill>
              </a:rPr>
              <a:t>Healthcare Cost per Capita</a:t>
            </a:r>
          </a:p>
        </p:txBody>
      </p:sp>
      <p:sp>
        <p:nvSpPr>
          <p:cNvPr id="8" name="Left-Up Arrow 7"/>
          <p:cNvSpPr/>
          <p:nvPr/>
        </p:nvSpPr>
        <p:spPr bwMode="auto">
          <a:xfrm>
            <a:off x="2362200" y="3579740"/>
            <a:ext cx="5715000" cy="1775487"/>
          </a:xfrm>
          <a:prstGeom prst="leftUpArrow">
            <a:avLst>
              <a:gd name="adj1" fmla="val 0"/>
              <a:gd name="adj2" fmla="val 4370"/>
              <a:gd name="adj3" fmla="val 5462"/>
            </a:avLst>
          </a:prstGeom>
          <a:noFill/>
          <a:ln cmpd="sng">
            <a:solidFill>
              <a:schemeClr val="tx1">
                <a:alpha val="51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2667000" y="3579740"/>
            <a:ext cx="2438400" cy="369332"/>
          </a:xfrm>
          <a:prstGeom prst="rect">
            <a:avLst/>
          </a:prstGeom>
          <a:noFill/>
        </p:spPr>
        <p:txBody>
          <a:bodyPr wrap="square" rtlCol="0">
            <a:spAutoFit/>
          </a:bodyPr>
          <a:lstStyle/>
          <a:p>
            <a:r>
              <a:rPr lang="en-US" b="1" dirty="0">
                <a:solidFill>
                  <a:schemeClr val="accent3">
                    <a:lumMod val="60000"/>
                    <a:lumOff val="40000"/>
                  </a:schemeClr>
                </a:solidFill>
              </a:rPr>
              <a:t>Life Expectancy at Birth</a:t>
            </a:r>
          </a:p>
        </p:txBody>
      </p:sp>
      <p:sp>
        <p:nvSpPr>
          <p:cNvPr id="10" name="TextBox 9"/>
          <p:cNvSpPr txBox="1"/>
          <p:nvPr/>
        </p:nvSpPr>
        <p:spPr>
          <a:xfrm>
            <a:off x="7543800" y="3166646"/>
            <a:ext cx="914400" cy="338554"/>
          </a:xfrm>
          <a:prstGeom prst="rect">
            <a:avLst/>
          </a:prstGeom>
          <a:noFill/>
        </p:spPr>
        <p:txBody>
          <a:bodyPr wrap="square" rtlCol="0">
            <a:spAutoFit/>
          </a:bodyPr>
          <a:lstStyle/>
          <a:p>
            <a:r>
              <a:rPr lang="en-US" sz="1600" b="1" dirty="0"/>
              <a:t>$9,515</a:t>
            </a:r>
          </a:p>
        </p:txBody>
      </p:sp>
      <p:sp>
        <p:nvSpPr>
          <p:cNvPr id="11" name="TextBox 10"/>
          <p:cNvSpPr txBox="1"/>
          <p:nvPr/>
        </p:nvSpPr>
        <p:spPr>
          <a:xfrm>
            <a:off x="6400800" y="4874085"/>
            <a:ext cx="1676400" cy="369332"/>
          </a:xfrm>
          <a:prstGeom prst="rect">
            <a:avLst/>
          </a:prstGeom>
          <a:noFill/>
        </p:spPr>
        <p:txBody>
          <a:bodyPr wrap="square" rtlCol="0">
            <a:spAutoFit/>
          </a:bodyPr>
          <a:lstStyle/>
          <a:p>
            <a:r>
              <a:rPr lang="en-US" dirty="0"/>
              <a:t>350% Increase</a:t>
            </a:r>
          </a:p>
        </p:txBody>
      </p:sp>
      <p:sp>
        <p:nvSpPr>
          <p:cNvPr id="12" name="TextBox 11"/>
          <p:cNvSpPr txBox="1"/>
          <p:nvPr/>
        </p:nvSpPr>
        <p:spPr>
          <a:xfrm>
            <a:off x="1371600" y="5074140"/>
            <a:ext cx="762000" cy="338554"/>
          </a:xfrm>
          <a:prstGeom prst="rect">
            <a:avLst/>
          </a:prstGeom>
          <a:noFill/>
        </p:spPr>
        <p:txBody>
          <a:bodyPr wrap="square" rtlCol="0">
            <a:spAutoFit/>
          </a:bodyPr>
          <a:lstStyle/>
          <a:p>
            <a:r>
              <a:rPr lang="en-US" sz="1600" b="1" dirty="0"/>
              <a:t>$2,843</a:t>
            </a:r>
          </a:p>
        </p:txBody>
      </p:sp>
      <p:sp>
        <p:nvSpPr>
          <p:cNvPr id="13" name="TextBox 12"/>
          <p:cNvSpPr txBox="1"/>
          <p:nvPr/>
        </p:nvSpPr>
        <p:spPr>
          <a:xfrm>
            <a:off x="1291883" y="3638690"/>
            <a:ext cx="685800" cy="338554"/>
          </a:xfrm>
          <a:prstGeom prst="rect">
            <a:avLst/>
          </a:prstGeom>
          <a:noFill/>
        </p:spPr>
        <p:txBody>
          <a:bodyPr wrap="square" rtlCol="0">
            <a:spAutoFit/>
          </a:bodyPr>
          <a:lstStyle/>
          <a:p>
            <a:r>
              <a:rPr lang="en-US" sz="1600" b="1" dirty="0"/>
              <a:t>75.4</a:t>
            </a:r>
          </a:p>
        </p:txBody>
      </p:sp>
      <p:sp>
        <p:nvSpPr>
          <p:cNvPr id="14" name="TextBox 13"/>
          <p:cNvSpPr txBox="1"/>
          <p:nvPr/>
        </p:nvSpPr>
        <p:spPr>
          <a:xfrm>
            <a:off x="7672754" y="3560384"/>
            <a:ext cx="762000" cy="338554"/>
          </a:xfrm>
          <a:prstGeom prst="rect">
            <a:avLst/>
          </a:prstGeom>
          <a:noFill/>
        </p:spPr>
        <p:txBody>
          <a:bodyPr wrap="square" rtlCol="0">
            <a:spAutoFit/>
          </a:bodyPr>
          <a:lstStyle/>
          <a:p>
            <a:r>
              <a:rPr lang="en-US" sz="1600" b="1" dirty="0"/>
              <a:t>78.8</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78365"/>
            <a:ext cx="697643" cy="837695"/>
          </a:xfrm>
          <a:prstGeom prst="rect">
            <a:avLst/>
          </a:prstGeom>
        </p:spPr>
      </p:pic>
    </p:spTree>
    <p:extLst>
      <p:ext uri="{BB962C8B-B14F-4D97-AF65-F5344CB8AC3E}">
        <p14:creationId xmlns:p14="http://schemas.microsoft.com/office/powerpoint/2010/main" val="4030750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9" presetClass="emph" presetSubtype="0" grpId="1" nodeType="withEffect">
                                  <p:stCondLst>
                                    <p:cond delay="0"/>
                                  </p:stCondLst>
                                  <p:childTnLst>
                                    <p:set>
                                      <p:cBhvr rctx="PPT">
                                        <p:cTn id="22" dur="indefinite"/>
                                        <p:tgtEl>
                                          <p:spTgt spid="7">
                                            <p:graphicEl>
                                              <a:chart seriesIdx="0" categoryIdx="-4" bldStep="series"/>
                                            </p:graphicEl>
                                          </p:spTgt>
                                        </p:tgtEl>
                                        <p:attrNameLst>
                                          <p:attrName>style.opacity</p:attrName>
                                        </p:attrNameLst>
                                      </p:cBhvr>
                                      <p:to>
                                        <p:strVal val="0.5"/>
                                      </p:to>
                                    </p:set>
                                    <p:animEffect filter="image" prLst="opacity: 0.5">
                                      <p:cBhvr rctx="IE">
                                        <p:cTn id="23" dur="indefinite"/>
                                        <p:tgtEl>
                                          <p:spTgt spid="7">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Graphic spid="7" grpId="1">
        <p:bldSub>
          <a:bldChart bld="series"/>
        </p:bldSub>
      </p:bldGraphic>
      <p:bldP spid="8" grpId="0" animBg="1"/>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a:t>American leads the world</a:t>
            </a:r>
          </a:p>
        </p:txBody>
      </p:sp>
      <p:sp>
        <p:nvSpPr>
          <p:cNvPr id="3" name="Content Placeholder 2"/>
          <p:cNvSpPr>
            <a:spLocks noGrp="1"/>
          </p:cNvSpPr>
          <p:nvPr>
            <p:ph idx="1"/>
          </p:nvPr>
        </p:nvSpPr>
        <p:spPr>
          <a:xfrm>
            <a:off x="381000" y="1066801"/>
            <a:ext cx="8382000" cy="1551194"/>
          </a:xfrm>
        </p:spPr>
        <p:txBody>
          <a:bodyPr/>
          <a:lstStyle/>
          <a:p>
            <a:r>
              <a:rPr lang="en-US" sz="2400" dirty="0"/>
              <a:t>Child poverty among affluent countries</a:t>
            </a:r>
          </a:p>
          <a:p>
            <a:r>
              <a:rPr lang="en-US" sz="2400" dirty="0"/>
              <a:t>Ranked 34 out of 35 countries</a:t>
            </a:r>
          </a:p>
          <a:p>
            <a:r>
              <a:rPr lang="en-US" sz="2400" dirty="0"/>
              <a:t>Behind all of Europe, Australia, Canada, New Zealand and Japan</a:t>
            </a:r>
          </a:p>
          <a:p>
            <a:endParaRPr lang="en-US" sz="2400" dirty="0"/>
          </a:p>
        </p:txBody>
      </p:sp>
      <p:graphicFrame>
        <p:nvGraphicFramePr>
          <p:cNvPr id="4" name="Chart 3"/>
          <p:cNvGraphicFramePr>
            <a:graphicFrameLocks/>
          </p:cNvGraphicFramePr>
          <p:nvPr>
            <p:extLst/>
          </p:nvPr>
        </p:nvGraphicFramePr>
        <p:xfrm>
          <a:off x="114300" y="2362200"/>
          <a:ext cx="8915400" cy="42671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505200" y="3581400"/>
            <a:ext cx="3352800" cy="400110"/>
          </a:xfrm>
          <a:prstGeom prst="rect">
            <a:avLst/>
          </a:prstGeom>
          <a:noFill/>
        </p:spPr>
        <p:txBody>
          <a:bodyPr wrap="square" rtlCol="0">
            <a:spAutoFit/>
          </a:bodyPr>
          <a:lstStyle/>
          <a:p>
            <a:r>
              <a:rPr lang="en-US" sz="2000" b="1" dirty="0">
                <a:solidFill>
                  <a:schemeClr val="accent3">
                    <a:lumMod val="60000"/>
                    <a:lumOff val="40000"/>
                  </a:schemeClr>
                </a:solidFill>
              </a:rPr>
              <a:t>Poverty (Under 18 years)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16096"/>
            <a:ext cx="697643" cy="837695"/>
          </a:xfrm>
          <a:prstGeom prst="rect">
            <a:avLst/>
          </a:prstGeom>
        </p:spPr>
      </p:pic>
    </p:spTree>
    <p:extLst>
      <p:ext uri="{BB962C8B-B14F-4D97-AF65-F5344CB8AC3E}">
        <p14:creationId xmlns:p14="http://schemas.microsoft.com/office/powerpoint/2010/main" val="287881200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529" y="1371600"/>
            <a:ext cx="7681913" cy="1523495"/>
          </a:xfrm>
        </p:spPr>
        <p:txBody>
          <a:bodyPr/>
          <a:lstStyle/>
          <a:p>
            <a:r>
              <a:rPr lang="en-US" sz="6000" dirty="0"/>
              <a:t>Change the Way We Think About Health</a:t>
            </a:r>
          </a:p>
        </p:txBody>
      </p:sp>
      <p:pic>
        <p:nvPicPr>
          <p:cNvPr id="5" name="Picture 4"/>
          <p:cNvPicPr>
            <a:picLocks noChangeAspect="1"/>
          </p:cNvPicPr>
          <p:nvPr/>
        </p:nvPicPr>
        <p:blipFill>
          <a:blip r:embed="rId3"/>
          <a:stretch>
            <a:fillRect/>
          </a:stretch>
        </p:blipFill>
        <p:spPr>
          <a:xfrm>
            <a:off x="2362200" y="3124200"/>
            <a:ext cx="5119688" cy="3276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11340938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Rishi </a:t>
            </a:r>
            <a:r>
              <a:rPr lang="en-US" dirty="0" err="1"/>
              <a:t>Manchanda</a:t>
            </a:r>
            <a:r>
              <a:rPr lang="en-US" dirty="0"/>
              <a:t>, MD, MPH</a:t>
            </a:r>
          </a:p>
        </p:txBody>
      </p:sp>
      <p:sp>
        <p:nvSpPr>
          <p:cNvPr id="3" name="Content Placeholder 2"/>
          <p:cNvSpPr>
            <a:spLocks noGrp="1"/>
          </p:cNvSpPr>
          <p:nvPr>
            <p:ph idx="1"/>
          </p:nvPr>
        </p:nvSpPr>
        <p:spPr>
          <a:xfrm>
            <a:off x="381000" y="1447800"/>
            <a:ext cx="3962400" cy="3397853"/>
          </a:xfrm>
        </p:spPr>
        <p:txBody>
          <a:bodyPr/>
          <a:lstStyle/>
          <a:p>
            <a:r>
              <a:rPr lang="en-US" dirty="0"/>
              <a:t>“Living and working conditions account for 60% of preventable death. “ </a:t>
            </a:r>
          </a:p>
          <a:p>
            <a:endParaRPr lang="en-US" dirty="0"/>
          </a:p>
          <a:p>
            <a:pPr marL="0" indent="0">
              <a:buNone/>
            </a:pPr>
            <a:endParaRPr lang="en-US" dirty="0"/>
          </a:p>
          <a:p>
            <a:r>
              <a:rPr lang="en-US" dirty="0"/>
              <a:t>Veronica’s story</a:t>
            </a:r>
          </a:p>
        </p:txBody>
      </p:sp>
      <p:pic>
        <p:nvPicPr>
          <p:cNvPr id="4" name="Picture 3"/>
          <p:cNvPicPr>
            <a:picLocks noChangeAspect="1"/>
          </p:cNvPicPr>
          <p:nvPr/>
        </p:nvPicPr>
        <p:blipFill>
          <a:blip r:embed="rId3"/>
          <a:stretch>
            <a:fillRect/>
          </a:stretch>
        </p:blipFill>
        <p:spPr>
          <a:xfrm>
            <a:off x="4495800" y="1066800"/>
            <a:ext cx="3352800" cy="5029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98181400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the Way We Think</a:t>
            </a:r>
          </a:p>
        </p:txBody>
      </p:sp>
      <p:sp>
        <p:nvSpPr>
          <p:cNvPr id="3" name="Text Placeholder 2"/>
          <p:cNvSpPr>
            <a:spLocks noGrp="1"/>
          </p:cNvSpPr>
          <p:nvPr>
            <p:ph type="body" sz="quarter" idx="10"/>
          </p:nvPr>
        </p:nvSpPr>
        <p:spPr>
          <a:xfrm>
            <a:off x="387927" y="1142999"/>
            <a:ext cx="8382000" cy="5607689"/>
          </a:xfrm>
        </p:spPr>
        <p:txBody>
          <a:bodyPr/>
          <a:lstStyle/>
          <a:p>
            <a:r>
              <a:rPr lang="en-US" sz="2800" dirty="0"/>
              <a:t>Stop thinking of health as something people get in the doctor’s office.  That’s sick care</a:t>
            </a:r>
            <a:br>
              <a:rPr lang="en-US" sz="2800" dirty="0"/>
            </a:br>
            <a:endParaRPr lang="en-US" sz="2800" dirty="0"/>
          </a:p>
          <a:p>
            <a:r>
              <a:rPr lang="en-US" sz="2800" dirty="0"/>
              <a:t>Recognize that health comes from homes, schools, worksites, playgrounds and parks, in the air we breath and the water we drink.</a:t>
            </a:r>
            <a:br>
              <a:rPr lang="en-US" sz="2800" dirty="0"/>
            </a:br>
            <a:endParaRPr lang="en-US" sz="2800" dirty="0"/>
          </a:p>
          <a:p>
            <a:r>
              <a:rPr lang="en-US" sz="2800" dirty="0"/>
              <a:t>Focus on the root causes of health and disease</a:t>
            </a:r>
            <a:br>
              <a:rPr lang="en-US" sz="2800" dirty="0"/>
            </a:br>
            <a:endParaRPr lang="en-US" sz="2800" dirty="0"/>
          </a:p>
          <a:p>
            <a:r>
              <a:rPr lang="en-US" sz="2800" dirty="0"/>
              <a:t>Imagine a system where everyone can see a doctor, but we’ve made it less likely they will need to.</a:t>
            </a:r>
          </a:p>
          <a:p>
            <a:pPr marL="0" indent="0">
              <a:buNone/>
            </a:pP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198478582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lang="en-US" dirty="0"/>
              <a:t>Change the Way We Think of Health</a:t>
            </a:r>
          </a:p>
        </p:txBody>
      </p:sp>
      <p:sp>
        <p:nvSpPr>
          <p:cNvPr id="3" name="Content Placeholder 2"/>
          <p:cNvSpPr>
            <a:spLocks noGrp="1"/>
          </p:cNvSpPr>
          <p:nvPr>
            <p:ph idx="1"/>
          </p:nvPr>
        </p:nvSpPr>
        <p:spPr>
          <a:xfrm>
            <a:off x="381000" y="1219200"/>
            <a:ext cx="8382000" cy="4733604"/>
          </a:xfrm>
        </p:spPr>
        <p:txBody>
          <a:bodyPr/>
          <a:lstStyle/>
          <a:p>
            <a:r>
              <a:rPr lang="en-US" sz="3600" dirty="0"/>
              <a:t>Good health requires</a:t>
            </a:r>
            <a:r>
              <a:rPr lang="en-US" sz="2800" dirty="0"/>
              <a:t>:</a:t>
            </a:r>
          </a:p>
          <a:p>
            <a:pPr lvl="1"/>
            <a:r>
              <a:rPr lang="en-US" dirty="0"/>
              <a:t>Safe communities, freedom from violence</a:t>
            </a:r>
          </a:p>
          <a:p>
            <a:pPr lvl="1"/>
            <a:r>
              <a:rPr lang="en-US" dirty="0"/>
              <a:t>High quality education, safe jobs with a fair wage</a:t>
            </a:r>
          </a:p>
          <a:p>
            <a:pPr lvl="1"/>
            <a:r>
              <a:rPr lang="en-US" dirty="0"/>
              <a:t>Decent and safe housing</a:t>
            </a:r>
          </a:p>
          <a:p>
            <a:pPr lvl="1"/>
            <a:r>
              <a:rPr lang="en-US" dirty="0"/>
              <a:t>Nutritious foods</a:t>
            </a:r>
          </a:p>
          <a:p>
            <a:pPr lvl="1"/>
            <a:r>
              <a:rPr lang="en-US" dirty="0"/>
              <a:t>Opportunities to be active and </a:t>
            </a:r>
            <a:r>
              <a:rPr lang="en-US" dirty="0" smtClean="0"/>
              <a:t>engaged </a:t>
            </a:r>
            <a:endParaRPr lang="en-US" dirty="0"/>
          </a:p>
          <a:p>
            <a:pPr lvl="1"/>
            <a:r>
              <a:rPr lang="en-US" dirty="0"/>
              <a:t>Reliable transportation</a:t>
            </a:r>
          </a:p>
          <a:p>
            <a:pPr lvl="1"/>
            <a:r>
              <a:rPr lang="en-US" dirty="0"/>
              <a:t>Clean water and non-polluted air          </a:t>
            </a:r>
          </a:p>
          <a:p>
            <a:pPr lvl="8"/>
            <a:r>
              <a:rPr lang="en-US" sz="2400" dirty="0"/>
              <a:t>Healthy People 2020</a:t>
            </a:r>
          </a:p>
          <a:p>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64613673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a:t>Change the Way We Think of Health</a:t>
            </a:r>
            <a:endParaRPr lang="en-US" dirty="0"/>
          </a:p>
        </p:txBody>
      </p:sp>
      <p:pic>
        <p:nvPicPr>
          <p:cNvPr id="4" name="Picture 3"/>
          <p:cNvPicPr>
            <a:picLocks noChangeAspect="1"/>
          </p:cNvPicPr>
          <p:nvPr/>
        </p:nvPicPr>
        <p:blipFill>
          <a:blip r:embed="rId3"/>
          <a:stretch>
            <a:fillRect/>
          </a:stretch>
        </p:blipFill>
        <p:spPr>
          <a:xfrm>
            <a:off x="2313709" y="894985"/>
            <a:ext cx="3962400" cy="5407026"/>
          </a:xfrm>
          <a:prstGeom prst="rect">
            <a:avLst/>
          </a:prstGeom>
        </p:spPr>
      </p:pic>
      <p:pic>
        <p:nvPicPr>
          <p:cNvPr id="6" name="Picture 5"/>
          <p:cNvPicPr>
            <a:picLocks noChangeAspect="1"/>
          </p:cNvPicPr>
          <p:nvPr/>
        </p:nvPicPr>
        <p:blipFill>
          <a:blip r:embed="rId4"/>
          <a:stretch>
            <a:fillRect/>
          </a:stretch>
        </p:blipFill>
        <p:spPr>
          <a:xfrm>
            <a:off x="1143000" y="4959597"/>
            <a:ext cx="2147862" cy="134241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8051" y="3598498"/>
            <a:ext cx="1351280" cy="57654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a:t>Change the Way We Think of Health</a:t>
            </a:r>
            <a:endParaRPr lang="en-US" dirty="0"/>
          </a:p>
        </p:txBody>
      </p:sp>
      <p:sp>
        <p:nvSpPr>
          <p:cNvPr id="7" name="Content Placeholder 6"/>
          <p:cNvSpPr>
            <a:spLocks noGrp="1"/>
          </p:cNvSpPr>
          <p:nvPr>
            <p:ph idx="1"/>
          </p:nvPr>
        </p:nvSpPr>
        <p:spPr>
          <a:xfrm>
            <a:off x="5302826" y="1157488"/>
            <a:ext cx="3688773" cy="4838248"/>
          </a:xfrm>
        </p:spPr>
        <p:txBody>
          <a:bodyPr/>
          <a:lstStyle/>
          <a:p>
            <a:pPr marL="0" indent="0">
              <a:buNone/>
            </a:pPr>
            <a:r>
              <a:rPr lang="en-US" sz="2400" dirty="0"/>
              <a:t>The </a:t>
            </a:r>
            <a:r>
              <a:rPr lang="en-US" sz="2400" dirty="0" err="1"/>
              <a:t>Upstreamist</a:t>
            </a:r>
            <a:r>
              <a:rPr lang="en-US" sz="2400" dirty="0"/>
              <a:t> </a:t>
            </a:r>
            <a:r>
              <a:rPr lang="en-US" sz="2400" dirty="0" smtClean="0"/>
              <a:t>finds </a:t>
            </a:r>
            <a:r>
              <a:rPr lang="en-US" sz="2400" dirty="0"/>
              <a:t>the root cause</a:t>
            </a:r>
          </a:p>
          <a:p>
            <a:pPr marL="0" indent="0">
              <a:buNone/>
            </a:pPr>
            <a:endParaRPr lang="en-US" sz="2400" dirty="0"/>
          </a:p>
          <a:p>
            <a:pPr marL="0" indent="0">
              <a:buNone/>
            </a:pPr>
            <a:r>
              <a:rPr lang="en-US" sz="2400" dirty="0"/>
              <a:t>Vaccines, education, preparedness, community assessment</a:t>
            </a:r>
          </a:p>
          <a:p>
            <a:pPr marL="0" indent="0">
              <a:buNone/>
            </a:pPr>
            <a:endParaRPr lang="en-US" sz="2400" dirty="0"/>
          </a:p>
          <a:p>
            <a:pPr marL="0" indent="0">
              <a:buNone/>
            </a:pPr>
            <a:r>
              <a:rPr lang="en-US" sz="2400" dirty="0"/>
              <a:t>Primary care medicine, social support programs </a:t>
            </a:r>
          </a:p>
          <a:p>
            <a:pPr marL="0" indent="0">
              <a:buNone/>
            </a:pPr>
            <a:endParaRPr lang="en-US" sz="2400" dirty="0"/>
          </a:p>
          <a:p>
            <a:pPr marL="0" indent="0">
              <a:buNone/>
            </a:pPr>
            <a:endParaRPr lang="en-US" sz="2400" dirty="0"/>
          </a:p>
          <a:p>
            <a:pPr marL="0" indent="0">
              <a:buNone/>
            </a:pPr>
            <a:r>
              <a:rPr lang="en-US" sz="2400" dirty="0"/>
              <a:t>Emergency rooms, food banks, homeless shelters</a:t>
            </a:r>
          </a:p>
        </p:txBody>
      </p:sp>
      <p:pic>
        <p:nvPicPr>
          <p:cNvPr id="4" name="Picture 3"/>
          <p:cNvPicPr>
            <a:picLocks noChangeAspect="1"/>
          </p:cNvPicPr>
          <p:nvPr/>
        </p:nvPicPr>
        <p:blipFill>
          <a:blip r:embed="rId3"/>
          <a:stretch>
            <a:fillRect/>
          </a:stretch>
        </p:blipFill>
        <p:spPr>
          <a:xfrm>
            <a:off x="969470" y="894985"/>
            <a:ext cx="3962400" cy="5407026"/>
          </a:xfrm>
          <a:prstGeom prst="rect">
            <a:avLst/>
          </a:prstGeom>
        </p:spPr>
      </p:pic>
      <p:pic>
        <p:nvPicPr>
          <p:cNvPr id="6" name="Picture 5"/>
          <p:cNvPicPr>
            <a:picLocks noChangeAspect="1"/>
          </p:cNvPicPr>
          <p:nvPr/>
        </p:nvPicPr>
        <p:blipFill>
          <a:blip r:embed="rId4"/>
          <a:stretch>
            <a:fillRect/>
          </a:stretch>
        </p:blipFill>
        <p:spPr>
          <a:xfrm>
            <a:off x="186629" y="4987306"/>
            <a:ext cx="2147862" cy="1342414"/>
          </a:xfrm>
          <a:prstGeom prst="rect">
            <a:avLst/>
          </a:prstGeom>
        </p:spPr>
      </p:pic>
      <p:sp>
        <p:nvSpPr>
          <p:cNvPr id="8" name="Right Arrow 7"/>
          <p:cNvSpPr/>
          <p:nvPr/>
        </p:nvSpPr>
        <p:spPr bwMode="auto">
          <a:xfrm>
            <a:off x="1891145" y="5192258"/>
            <a:ext cx="3474027" cy="321222"/>
          </a:xfrm>
          <a:prstGeom prst="rightArrow">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9" name="Picture 8"/>
          <p:cNvPicPr>
            <a:picLocks noChangeAspect="1"/>
          </p:cNvPicPr>
          <p:nvPr/>
        </p:nvPicPr>
        <p:blipFill>
          <a:blip r:embed="rId5"/>
          <a:stretch>
            <a:fillRect/>
          </a:stretch>
        </p:blipFill>
        <p:spPr>
          <a:xfrm>
            <a:off x="3488153" y="2299896"/>
            <a:ext cx="1769647" cy="475529"/>
          </a:xfrm>
          <a:prstGeom prst="rect">
            <a:avLst/>
          </a:prstGeom>
        </p:spPr>
      </p:pic>
      <p:pic>
        <p:nvPicPr>
          <p:cNvPr id="10" name="Picture 9"/>
          <p:cNvPicPr>
            <a:picLocks noChangeAspect="1"/>
          </p:cNvPicPr>
          <p:nvPr/>
        </p:nvPicPr>
        <p:blipFill>
          <a:blip r:embed="rId5"/>
          <a:stretch>
            <a:fillRect/>
          </a:stretch>
        </p:blipFill>
        <p:spPr>
          <a:xfrm>
            <a:off x="2393373" y="3395275"/>
            <a:ext cx="2971800" cy="475529"/>
          </a:xfrm>
          <a:prstGeom prst="rect">
            <a:avLst/>
          </a:prstGeom>
        </p:spPr>
      </p:pic>
      <p:pic>
        <p:nvPicPr>
          <p:cNvPr id="11" name="Picture 10"/>
          <p:cNvPicPr>
            <a:picLocks noChangeAspect="1"/>
          </p:cNvPicPr>
          <p:nvPr/>
        </p:nvPicPr>
        <p:blipFill>
          <a:blip r:embed="rId5"/>
          <a:stretch>
            <a:fillRect/>
          </a:stretch>
        </p:blipFill>
        <p:spPr>
          <a:xfrm>
            <a:off x="2667000" y="1080370"/>
            <a:ext cx="2635826" cy="48633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8851" y="3516223"/>
            <a:ext cx="1351280" cy="576546"/>
          </a:xfrm>
          <a:prstGeom prst="rect">
            <a:avLst/>
          </a:prstGeom>
        </p:spPr>
      </p:pic>
      <p:sp>
        <p:nvSpPr>
          <p:cNvPr id="2" name="TextBox 1"/>
          <p:cNvSpPr txBox="1"/>
          <p:nvPr/>
        </p:nvSpPr>
        <p:spPr>
          <a:xfrm>
            <a:off x="2393374" y="2299896"/>
            <a:ext cx="1094780" cy="646331"/>
          </a:xfrm>
          <a:prstGeom prst="rect">
            <a:avLst/>
          </a:prstGeom>
          <a:noFill/>
        </p:spPr>
        <p:txBody>
          <a:bodyPr wrap="square" rtlCol="0">
            <a:spAutoFit/>
          </a:bodyPr>
          <a:lstStyle/>
          <a:p>
            <a:r>
              <a:rPr lang="en-US" b="1" dirty="0">
                <a:solidFill>
                  <a:srgbClr val="FFC000"/>
                </a:solidFill>
                <a:latin typeface="Arial Black" panose="020B0A04020102020204" pitchFamily="34" charset="0"/>
              </a:rPr>
              <a:t>Public Health</a:t>
            </a:r>
          </a:p>
        </p:txBody>
      </p:sp>
      <p:sp>
        <p:nvSpPr>
          <p:cNvPr id="12" name="TextBox 11"/>
          <p:cNvSpPr txBox="1"/>
          <p:nvPr/>
        </p:nvSpPr>
        <p:spPr>
          <a:xfrm>
            <a:off x="1787101" y="1015933"/>
            <a:ext cx="1094780" cy="646331"/>
          </a:xfrm>
          <a:prstGeom prst="rect">
            <a:avLst/>
          </a:prstGeom>
          <a:noFill/>
        </p:spPr>
        <p:txBody>
          <a:bodyPr wrap="square" rtlCol="0">
            <a:spAutoFit/>
          </a:bodyPr>
          <a:lstStyle/>
          <a:p>
            <a:r>
              <a:rPr lang="en-US" b="1" dirty="0">
                <a:solidFill>
                  <a:srgbClr val="FFC000"/>
                </a:solidFill>
                <a:latin typeface="Arial Black" panose="020B0A04020102020204" pitchFamily="34" charset="0"/>
              </a:rPr>
              <a:t>Root Cause</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282502405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549948" cy="836612"/>
          </a:xfrm>
        </p:spPr>
        <p:txBody>
          <a:bodyPr/>
          <a:lstStyle/>
          <a:p>
            <a:r>
              <a:rPr sz="4400" dirty="0">
                <a:solidFill>
                  <a:schemeClr val="accent1">
                    <a:lumMod val="60000"/>
                    <a:lumOff val="40000"/>
                  </a:schemeClr>
                </a:solidFill>
              </a:rPr>
              <a:t>Change the Way We Think About Health</a:t>
            </a:r>
            <a:endParaRPr lang="en-US" sz="4400" dirty="0">
              <a:solidFill>
                <a:schemeClr val="accent1">
                  <a:lumMod val="60000"/>
                  <a:lumOff val="40000"/>
                </a:schemeClr>
              </a:solidFill>
            </a:endParaRPr>
          </a:p>
        </p:txBody>
      </p:sp>
      <p:sp>
        <p:nvSpPr>
          <p:cNvPr id="6" name="Content Placeholder 5"/>
          <p:cNvSpPr>
            <a:spLocks noGrp="1"/>
          </p:cNvSpPr>
          <p:nvPr>
            <p:ph sz="half" idx="1"/>
          </p:nvPr>
        </p:nvSpPr>
        <p:spPr>
          <a:xfrm>
            <a:off x="304800" y="1676400"/>
            <a:ext cx="4340430" cy="4733183"/>
          </a:xfrm>
        </p:spPr>
        <p:txBody>
          <a:bodyPr>
            <a:noAutofit/>
          </a:bodyPr>
          <a:lstStyle/>
          <a:p>
            <a:pPr lvl="1"/>
            <a:r>
              <a:rPr lang="en-US" dirty="0"/>
              <a:t>Freedom from </a:t>
            </a:r>
            <a:br>
              <a:rPr lang="en-US" dirty="0"/>
            </a:br>
            <a:r>
              <a:rPr lang="en-US" dirty="0"/>
              <a:t>discrimination</a:t>
            </a:r>
          </a:p>
          <a:p>
            <a:pPr lvl="1"/>
            <a:r>
              <a:rPr lang="en-US" dirty="0"/>
              <a:t>Job opportunities </a:t>
            </a:r>
          </a:p>
          <a:p>
            <a:pPr lvl="1"/>
            <a:r>
              <a:rPr lang="en-US" dirty="0"/>
              <a:t>Food access &amp; security </a:t>
            </a:r>
          </a:p>
          <a:p>
            <a:pPr lvl="1"/>
            <a:r>
              <a:rPr lang="en-US" dirty="0"/>
              <a:t>Decent house</a:t>
            </a:r>
          </a:p>
          <a:p>
            <a:pPr lvl="1"/>
            <a:r>
              <a:rPr lang="en-US" dirty="0"/>
              <a:t>Community safety</a:t>
            </a:r>
          </a:p>
          <a:p>
            <a:pPr lvl="1"/>
            <a:r>
              <a:rPr lang="en-US" dirty="0"/>
              <a:t>Access to medical care</a:t>
            </a:r>
          </a:p>
          <a:p>
            <a:pPr lvl="1"/>
            <a:r>
              <a:rPr lang="en-US" dirty="0"/>
              <a:t>Social support and engagement</a:t>
            </a:r>
          </a:p>
          <a:p>
            <a:pPr lvl="1"/>
            <a:r>
              <a:rPr lang="en-US" dirty="0"/>
              <a:t>Family support</a:t>
            </a:r>
          </a:p>
        </p:txBody>
      </p:sp>
      <p:sp>
        <p:nvSpPr>
          <p:cNvPr id="7" name="Content Placeholder 6"/>
          <p:cNvSpPr>
            <a:spLocks noGrp="1"/>
          </p:cNvSpPr>
          <p:nvPr>
            <p:ph sz="half" idx="2"/>
          </p:nvPr>
        </p:nvSpPr>
        <p:spPr>
          <a:xfrm>
            <a:off x="7409759" y="2600507"/>
            <a:ext cx="1521189" cy="1884617"/>
          </a:xfrm>
        </p:spPr>
        <p:txBody>
          <a:bodyPr>
            <a:noAutofit/>
          </a:bodyPr>
          <a:lstStyle/>
          <a:p>
            <a:pPr marL="0" indent="0">
              <a:buNone/>
            </a:pPr>
            <a:endParaRPr lang="en-US" sz="2400" dirty="0"/>
          </a:p>
          <a:p>
            <a:pPr marL="0" indent="0">
              <a:buNone/>
            </a:pPr>
            <a:endParaRPr lang="en-US" sz="2400" dirty="0"/>
          </a:p>
          <a:p>
            <a:pPr marL="0" indent="0">
              <a:buNone/>
            </a:pPr>
            <a:r>
              <a:rPr lang="en-US" sz="4000" dirty="0">
                <a:solidFill>
                  <a:schemeClr val="accent1">
                    <a:lumMod val="60000"/>
                    <a:lumOff val="40000"/>
                  </a:schemeClr>
                </a:solidFill>
              </a:rPr>
              <a:t>Health</a:t>
            </a:r>
          </a:p>
        </p:txBody>
      </p:sp>
      <p:sp>
        <p:nvSpPr>
          <p:cNvPr id="4" name="Slide Number Placeholder 3"/>
          <p:cNvSpPr>
            <a:spLocks noGrp="1"/>
          </p:cNvSpPr>
          <p:nvPr>
            <p:ph type="sldNum" sz="quarter" idx="4294967295"/>
          </p:nvPr>
        </p:nvSpPr>
        <p:spPr>
          <a:xfrm>
            <a:off x="6442998" y="5388272"/>
            <a:ext cx="512504" cy="273844"/>
          </a:xfrm>
          <a:prstGeom prst="rect">
            <a:avLst/>
          </a:prstGeom>
        </p:spPr>
        <p:txBody>
          <a:bodyPr/>
          <a:lstStyle/>
          <a:p>
            <a:endParaRPr lang="en-US" dirty="0"/>
          </a:p>
        </p:txBody>
      </p:sp>
      <p:sp>
        <p:nvSpPr>
          <p:cNvPr id="8" name="TextBox 7"/>
          <p:cNvSpPr txBox="1"/>
          <p:nvPr/>
        </p:nvSpPr>
        <p:spPr>
          <a:xfrm>
            <a:off x="4648200" y="3200400"/>
            <a:ext cx="1998154" cy="1200328"/>
          </a:xfrm>
          <a:prstGeom prst="rect">
            <a:avLst/>
          </a:prstGeom>
          <a:noFill/>
        </p:spPr>
        <p:txBody>
          <a:bodyPr wrap="square" rtlCol="0">
            <a:spAutoFit/>
          </a:bodyPr>
          <a:lstStyle/>
          <a:p>
            <a:r>
              <a:rPr lang="en-US" sz="2400" b="1" dirty="0">
                <a:solidFill>
                  <a:schemeClr val="accent1">
                    <a:lumMod val="60000"/>
                    <a:lumOff val="40000"/>
                  </a:schemeClr>
                </a:solidFill>
              </a:rPr>
              <a:t>Health promoting behaviors</a:t>
            </a:r>
          </a:p>
        </p:txBody>
      </p:sp>
      <p:sp>
        <p:nvSpPr>
          <p:cNvPr id="9" name="Right Arrow 8"/>
          <p:cNvSpPr/>
          <p:nvPr/>
        </p:nvSpPr>
        <p:spPr>
          <a:xfrm>
            <a:off x="3521596" y="3542816"/>
            <a:ext cx="1050404" cy="381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ight Arrow 9"/>
          <p:cNvSpPr/>
          <p:nvPr/>
        </p:nvSpPr>
        <p:spPr>
          <a:xfrm>
            <a:off x="6174048" y="3542816"/>
            <a:ext cx="1050404" cy="381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838200" y="1143000"/>
            <a:ext cx="3276600" cy="523220"/>
          </a:xfrm>
          <a:prstGeom prst="rect">
            <a:avLst/>
          </a:prstGeom>
          <a:noFill/>
        </p:spPr>
        <p:txBody>
          <a:bodyPr wrap="square" rtlCol="0">
            <a:spAutoFit/>
          </a:bodyPr>
          <a:lstStyle/>
          <a:p>
            <a:r>
              <a:rPr lang="en-US" sz="2800" b="1" dirty="0">
                <a:solidFill>
                  <a:schemeClr val="accent1">
                    <a:lumMod val="60000"/>
                    <a:lumOff val="40000"/>
                  </a:schemeClr>
                </a:solidFill>
              </a:rPr>
              <a:t>Root Cause</a:t>
            </a:r>
          </a:p>
        </p:txBody>
      </p:sp>
      <p:sp>
        <p:nvSpPr>
          <p:cNvPr id="13" name="TextBox 12"/>
          <p:cNvSpPr txBox="1"/>
          <p:nvPr/>
        </p:nvSpPr>
        <p:spPr>
          <a:xfrm>
            <a:off x="4572000" y="1219200"/>
            <a:ext cx="2209800" cy="954107"/>
          </a:xfrm>
          <a:prstGeom prst="rect">
            <a:avLst/>
          </a:prstGeom>
          <a:noFill/>
        </p:spPr>
        <p:txBody>
          <a:bodyPr wrap="square" rtlCol="0">
            <a:spAutoFit/>
          </a:bodyPr>
          <a:lstStyle/>
          <a:p>
            <a:r>
              <a:rPr lang="en-US" sz="2800" dirty="0">
                <a:solidFill>
                  <a:schemeClr val="accent1">
                    <a:lumMod val="60000"/>
                    <a:lumOff val="40000"/>
                  </a:schemeClr>
                </a:solidFill>
              </a:rPr>
              <a:t>Intermediate Outcome</a:t>
            </a:r>
          </a:p>
        </p:txBody>
      </p:sp>
      <p:sp>
        <p:nvSpPr>
          <p:cNvPr id="14" name="TextBox 13"/>
          <p:cNvSpPr txBox="1"/>
          <p:nvPr/>
        </p:nvSpPr>
        <p:spPr>
          <a:xfrm>
            <a:off x="7409759" y="1239795"/>
            <a:ext cx="1295400" cy="523220"/>
          </a:xfrm>
          <a:prstGeom prst="rect">
            <a:avLst/>
          </a:prstGeom>
          <a:noFill/>
        </p:spPr>
        <p:txBody>
          <a:bodyPr wrap="square" rtlCol="0">
            <a:spAutoFit/>
          </a:bodyPr>
          <a:lstStyle/>
          <a:p>
            <a:r>
              <a:rPr lang="en-US" sz="2800" dirty="0">
                <a:solidFill>
                  <a:schemeClr val="accent1">
                    <a:lumMod val="60000"/>
                    <a:lumOff val="40000"/>
                  </a:schemeClr>
                </a:solidFill>
              </a:rPr>
              <a:t>Goal</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21778181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RWJF County Health Ranking 2017</a:t>
            </a:r>
          </a:p>
        </p:txBody>
      </p:sp>
      <p:sp>
        <p:nvSpPr>
          <p:cNvPr id="4" name="Content Placeholder 2"/>
          <p:cNvSpPr>
            <a:spLocks noGrp="1"/>
          </p:cNvSpPr>
          <p:nvPr>
            <p:ph type="body" sz="quarter" idx="10"/>
          </p:nvPr>
        </p:nvSpPr>
        <p:spPr>
          <a:xfrm>
            <a:off x="381000" y="1219200"/>
            <a:ext cx="8382000" cy="4724400"/>
          </a:xfrm>
        </p:spPr>
        <p:txBody>
          <a:bodyPr numCol="4">
            <a:noAutofit/>
          </a:bodyPr>
          <a:lstStyle/>
          <a:p>
            <a:pPr marL="0" indent="0">
              <a:buNone/>
            </a:pPr>
            <a:r>
              <a:rPr lang="en-US" sz="1600" dirty="0"/>
              <a:t> </a:t>
            </a:r>
            <a:r>
              <a:rPr lang="en-US" sz="1600" b="1" dirty="0"/>
              <a:t>1 St. Johns (SJ</a:t>
            </a:r>
            <a:r>
              <a:rPr lang="en-US" sz="1600" dirty="0"/>
              <a:t>) </a:t>
            </a:r>
          </a:p>
          <a:p>
            <a:pPr marL="0" indent="0">
              <a:buNone/>
            </a:pPr>
            <a:r>
              <a:rPr lang="en-US" sz="1600" dirty="0"/>
              <a:t> 2 Collier (CO) </a:t>
            </a:r>
          </a:p>
          <a:p>
            <a:pPr marL="0" indent="0">
              <a:buNone/>
            </a:pPr>
            <a:r>
              <a:rPr lang="en-US" sz="1600" dirty="0"/>
              <a:t> 3 Sarasota (SS) </a:t>
            </a:r>
          </a:p>
          <a:p>
            <a:pPr marL="0" indent="0">
              <a:buNone/>
            </a:pPr>
            <a:r>
              <a:rPr lang="en-US" sz="1600" dirty="0"/>
              <a:t> 4 Martin (MA) </a:t>
            </a:r>
          </a:p>
          <a:p>
            <a:pPr marL="0" indent="0">
              <a:buNone/>
            </a:pPr>
            <a:r>
              <a:rPr lang="en-US" sz="1600" dirty="0"/>
              <a:t> 5 Seminole (SO) </a:t>
            </a:r>
          </a:p>
          <a:p>
            <a:pPr marL="0" indent="0">
              <a:buNone/>
            </a:pPr>
            <a:r>
              <a:rPr lang="en-US" sz="1600" dirty="0"/>
              <a:t> 6 Clay (CL) </a:t>
            </a:r>
          </a:p>
          <a:p>
            <a:pPr marL="0" indent="0">
              <a:buNone/>
            </a:pPr>
            <a:r>
              <a:rPr lang="en-US" sz="1600" dirty="0"/>
              <a:t> 7 Monroe (MO) </a:t>
            </a:r>
          </a:p>
          <a:p>
            <a:pPr marL="0" indent="0">
              <a:buNone/>
            </a:pPr>
            <a:r>
              <a:rPr lang="en-US" sz="1600" dirty="0"/>
              <a:t> 8 </a:t>
            </a:r>
            <a:r>
              <a:rPr lang="en-US" sz="1600" b="1" dirty="0"/>
              <a:t>Santa Rosa (SR) </a:t>
            </a:r>
          </a:p>
          <a:p>
            <a:pPr marL="0" indent="0">
              <a:buNone/>
            </a:pPr>
            <a:r>
              <a:rPr lang="en-US" sz="1600" dirty="0"/>
              <a:t> 9 Palm Beach (PB) </a:t>
            </a:r>
          </a:p>
          <a:p>
            <a:pPr marL="0" indent="0">
              <a:buNone/>
            </a:pPr>
            <a:r>
              <a:rPr lang="en-US" sz="1600" dirty="0"/>
              <a:t> 10 Nassau (NA) </a:t>
            </a:r>
          </a:p>
          <a:p>
            <a:pPr marL="0" indent="0">
              <a:buNone/>
            </a:pPr>
            <a:r>
              <a:rPr lang="en-US" sz="1600" dirty="0"/>
              <a:t> 11 Broward (BW) </a:t>
            </a:r>
          </a:p>
          <a:p>
            <a:pPr marL="0" indent="0">
              <a:buNone/>
            </a:pPr>
            <a:r>
              <a:rPr lang="en-US" sz="1600" dirty="0"/>
              <a:t> 12 </a:t>
            </a:r>
            <a:r>
              <a:rPr lang="en-US" sz="1600" b="1" dirty="0"/>
              <a:t>Okaloosa (OL) </a:t>
            </a:r>
          </a:p>
          <a:p>
            <a:pPr marL="0" indent="0">
              <a:buNone/>
            </a:pPr>
            <a:r>
              <a:rPr lang="en-US" sz="1600" dirty="0"/>
              <a:t> 13 Flagler (FL) </a:t>
            </a:r>
          </a:p>
          <a:p>
            <a:pPr marL="0" indent="0">
              <a:buNone/>
            </a:pPr>
            <a:r>
              <a:rPr lang="en-US" sz="1600" dirty="0"/>
              <a:t> 14 Lake (LA) </a:t>
            </a:r>
          </a:p>
          <a:p>
            <a:pPr marL="0" indent="0">
              <a:buNone/>
            </a:pPr>
            <a:r>
              <a:rPr lang="en-US" sz="1600" dirty="0"/>
              <a:t> 15 Charlotte (CH) </a:t>
            </a:r>
          </a:p>
          <a:p>
            <a:pPr marL="0" indent="0">
              <a:buNone/>
            </a:pPr>
            <a:r>
              <a:rPr lang="en-US" sz="1600" dirty="0"/>
              <a:t> 16 Lee (LE) </a:t>
            </a:r>
          </a:p>
          <a:p>
            <a:pPr marL="0" indent="0">
              <a:buNone/>
            </a:pPr>
            <a:r>
              <a:rPr lang="en-US" sz="1600" dirty="0"/>
              <a:t> 17 Sumter (ST) </a:t>
            </a:r>
          </a:p>
          <a:p>
            <a:pPr marL="0" indent="0">
              <a:buNone/>
            </a:pPr>
            <a:r>
              <a:rPr lang="en-US" sz="1600" dirty="0"/>
              <a:t> 18 Indian River (IR) </a:t>
            </a:r>
          </a:p>
          <a:p>
            <a:pPr marL="0" indent="0">
              <a:buNone/>
            </a:pPr>
            <a:r>
              <a:rPr lang="en-US" sz="1600" dirty="0"/>
              <a:t> 19 Miami-Dade (DA) </a:t>
            </a:r>
          </a:p>
          <a:p>
            <a:pPr marL="0" indent="0">
              <a:buNone/>
            </a:pPr>
            <a:r>
              <a:rPr lang="en-US" sz="1600" dirty="0"/>
              <a:t> 20 Brevard (BV) </a:t>
            </a:r>
          </a:p>
          <a:p>
            <a:pPr marL="0" indent="0">
              <a:buNone/>
            </a:pPr>
            <a:r>
              <a:rPr lang="en-US" sz="1600" dirty="0"/>
              <a:t> 21 Orange (OR) </a:t>
            </a:r>
          </a:p>
          <a:p>
            <a:pPr marL="0" indent="0">
              <a:buNone/>
            </a:pPr>
            <a:r>
              <a:rPr lang="en-US" sz="1600" dirty="0"/>
              <a:t> 22 Wakulla (WK) </a:t>
            </a:r>
          </a:p>
          <a:p>
            <a:pPr marL="0" indent="0">
              <a:buNone/>
            </a:pPr>
            <a:r>
              <a:rPr lang="en-US" sz="1600" dirty="0"/>
              <a:t> 23 Leon (LO) </a:t>
            </a:r>
          </a:p>
          <a:p>
            <a:pPr marL="0" indent="0">
              <a:buNone/>
            </a:pPr>
            <a:r>
              <a:rPr lang="en-US" sz="1600" dirty="0"/>
              <a:t> 24 Manatee (MN) </a:t>
            </a:r>
          </a:p>
          <a:p>
            <a:pPr marL="0" indent="0">
              <a:buNone/>
            </a:pPr>
            <a:r>
              <a:rPr lang="en-US" sz="1600" dirty="0"/>
              <a:t> 25 Alachua (AL) </a:t>
            </a:r>
          </a:p>
          <a:p>
            <a:pPr marL="0" indent="0">
              <a:buNone/>
            </a:pPr>
            <a:r>
              <a:rPr lang="en-US" sz="1600" dirty="0"/>
              <a:t> 26 Pinellas (PL) </a:t>
            </a:r>
          </a:p>
          <a:p>
            <a:pPr marL="0" indent="0">
              <a:buNone/>
            </a:pPr>
            <a:r>
              <a:rPr lang="en-US" sz="1600" dirty="0"/>
              <a:t> 27 Lafayette (LY) </a:t>
            </a:r>
          </a:p>
          <a:p>
            <a:pPr marL="0" indent="0">
              <a:buNone/>
            </a:pPr>
            <a:r>
              <a:rPr lang="en-US" sz="1600" dirty="0"/>
              <a:t> 28 Hillsborough (HB) </a:t>
            </a:r>
          </a:p>
          <a:p>
            <a:pPr marL="0" indent="0">
              <a:buNone/>
            </a:pPr>
            <a:r>
              <a:rPr lang="en-US" sz="1600" dirty="0"/>
              <a:t> 29 St. Lucie (SL) </a:t>
            </a:r>
          </a:p>
          <a:p>
            <a:pPr marL="0" indent="0">
              <a:buNone/>
            </a:pPr>
            <a:r>
              <a:rPr lang="en-US" sz="1600" dirty="0"/>
              <a:t> 30 Gilchrist (GI) </a:t>
            </a:r>
          </a:p>
          <a:p>
            <a:pPr marL="0" indent="0">
              <a:buNone/>
            </a:pPr>
            <a:r>
              <a:rPr lang="en-US" sz="1600" dirty="0"/>
              <a:t> 31 Gulf (GU) </a:t>
            </a:r>
          </a:p>
          <a:p>
            <a:pPr marL="0" indent="0">
              <a:buNone/>
            </a:pPr>
            <a:r>
              <a:rPr lang="en-US" sz="1600" dirty="0"/>
              <a:t> 32 Osceola (OS) </a:t>
            </a:r>
          </a:p>
          <a:p>
            <a:pPr marL="0" indent="0">
              <a:buNone/>
            </a:pPr>
            <a:r>
              <a:rPr lang="en-US" sz="1600" dirty="0"/>
              <a:t> 33 Calhoun (CA) </a:t>
            </a:r>
          </a:p>
          <a:p>
            <a:pPr marL="0" indent="0">
              <a:buNone/>
            </a:pPr>
            <a:r>
              <a:rPr lang="en-US" sz="1600" dirty="0"/>
              <a:t> </a:t>
            </a:r>
            <a:r>
              <a:rPr lang="en-US" sz="1600" b="1" dirty="0"/>
              <a:t>34 Walton (WT) </a:t>
            </a:r>
          </a:p>
          <a:p>
            <a:pPr marL="0" indent="0">
              <a:buNone/>
            </a:pPr>
            <a:r>
              <a:rPr lang="en-US" sz="1600" dirty="0"/>
              <a:t> 35 </a:t>
            </a:r>
            <a:r>
              <a:rPr lang="en-US" sz="1600" dirty="0" err="1"/>
              <a:t>DeSoto</a:t>
            </a:r>
            <a:r>
              <a:rPr lang="en-US" sz="1600" dirty="0"/>
              <a:t> (DE) </a:t>
            </a:r>
          </a:p>
          <a:p>
            <a:pPr marL="0" indent="0">
              <a:buNone/>
            </a:pPr>
            <a:r>
              <a:rPr lang="en-US" sz="1600" dirty="0"/>
              <a:t> 36 Polk (PO) </a:t>
            </a:r>
          </a:p>
          <a:p>
            <a:pPr marL="0" indent="0">
              <a:buNone/>
            </a:pPr>
            <a:r>
              <a:rPr lang="en-US" sz="1600" dirty="0"/>
              <a:t> 37 Pasco (PA) </a:t>
            </a:r>
          </a:p>
          <a:p>
            <a:pPr marL="0" indent="0">
              <a:buNone/>
            </a:pPr>
            <a:r>
              <a:rPr lang="en-US" sz="1600" dirty="0"/>
              <a:t> </a:t>
            </a:r>
            <a:r>
              <a:rPr lang="en-US" sz="1600" b="1" dirty="0"/>
              <a:t>38 Bay (BY) </a:t>
            </a:r>
          </a:p>
          <a:p>
            <a:pPr marL="0" indent="0">
              <a:buNone/>
            </a:pPr>
            <a:r>
              <a:rPr lang="en-US" sz="1600" dirty="0"/>
              <a:t> 39 Franklin (FR) </a:t>
            </a:r>
          </a:p>
          <a:p>
            <a:pPr marL="0" indent="0">
              <a:buNone/>
            </a:pPr>
            <a:r>
              <a:rPr lang="en-US" sz="1600" dirty="0"/>
              <a:t> 40 Volusia (VO) </a:t>
            </a:r>
          </a:p>
          <a:p>
            <a:pPr marL="0" indent="0">
              <a:buNone/>
            </a:pPr>
            <a:r>
              <a:rPr lang="en-US" sz="1600" dirty="0"/>
              <a:t> 41 Highlands (HL) </a:t>
            </a:r>
          </a:p>
          <a:p>
            <a:pPr marL="0" indent="0">
              <a:buNone/>
            </a:pPr>
            <a:r>
              <a:rPr lang="en-US" sz="1600" dirty="0"/>
              <a:t> 42 Washington (WG) </a:t>
            </a:r>
          </a:p>
          <a:p>
            <a:pPr marL="0" indent="0">
              <a:buNone/>
            </a:pPr>
            <a:r>
              <a:rPr lang="en-US" sz="1600" dirty="0"/>
              <a:t> 43 Hernando (HN) </a:t>
            </a:r>
          </a:p>
          <a:p>
            <a:pPr marL="0" indent="0">
              <a:buNone/>
            </a:pPr>
            <a:r>
              <a:rPr lang="en-US" sz="1600" dirty="0"/>
              <a:t> 44 Citrus (CI) </a:t>
            </a:r>
          </a:p>
          <a:p>
            <a:pPr marL="0" indent="0">
              <a:buNone/>
            </a:pPr>
            <a:r>
              <a:rPr lang="en-US" sz="1600" dirty="0"/>
              <a:t> 45 Jackson (JS) </a:t>
            </a:r>
          </a:p>
          <a:p>
            <a:pPr marL="0" indent="0">
              <a:buNone/>
            </a:pPr>
            <a:r>
              <a:rPr lang="en-US" sz="1600" dirty="0"/>
              <a:t> 46 Hardee (HA) </a:t>
            </a:r>
          </a:p>
          <a:p>
            <a:pPr marL="0" indent="0">
              <a:buNone/>
            </a:pPr>
            <a:r>
              <a:rPr lang="en-US" sz="1600" dirty="0"/>
              <a:t> 47 Glades (GL) </a:t>
            </a:r>
          </a:p>
          <a:p>
            <a:pPr marL="0" indent="0">
              <a:buNone/>
            </a:pPr>
            <a:r>
              <a:rPr lang="en-US" sz="1600" dirty="0"/>
              <a:t> 48 Duval (DU) </a:t>
            </a:r>
          </a:p>
          <a:p>
            <a:pPr marL="0" indent="0">
              <a:buNone/>
            </a:pPr>
            <a:r>
              <a:rPr lang="en-US" sz="1600" dirty="0"/>
              <a:t> 49 Marion (MR) </a:t>
            </a:r>
          </a:p>
          <a:p>
            <a:pPr marL="0" indent="0">
              <a:buNone/>
            </a:pPr>
            <a:r>
              <a:rPr lang="en-US" sz="1600" dirty="0"/>
              <a:t> 50 Baker (BA) </a:t>
            </a:r>
          </a:p>
          <a:p>
            <a:pPr marL="0" indent="0">
              <a:buNone/>
            </a:pPr>
            <a:r>
              <a:rPr lang="en-US" sz="1600" dirty="0"/>
              <a:t> 51 Liberty (LI) </a:t>
            </a:r>
          </a:p>
          <a:p>
            <a:pPr marL="0" indent="0">
              <a:buNone/>
            </a:pPr>
            <a:r>
              <a:rPr lang="en-US" sz="1600" dirty="0"/>
              <a:t> 52 Taylor (TA) </a:t>
            </a:r>
          </a:p>
          <a:p>
            <a:pPr marL="0" indent="0">
              <a:buNone/>
            </a:pPr>
            <a:r>
              <a:rPr lang="en-US" sz="1600" dirty="0"/>
              <a:t> 53 Hendry (HE) </a:t>
            </a:r>
          </a:p>
          <a:p>
            <a:pPr marL="0" indent="0">
              <a:buNone/>
            </a:pPr>
            <a:r>
              <a:rPr lang="en-US" sz="1600" dirty="0"/>
              <a:t> 54 Columbia (CU) </a:t>
            </a:r>
          </a:p>
          <a:p>
            <a:pPr marL="0" indent="0">
              <a:buNone/>
            </a:pPr>
            <a:r>
              <a:rPr lang="en-US" sz="2000" dirty="0"/>
              <a:t> </a:t>
            </a:r>
            <a:r>
              <a:rPr lang="en-US" sz="2000" b="1" dirty="0">
                <a:solidFill>
                  <a:srgbClr val="FF0000"/>
                </a:solidFill>
              </a:rPr>
              <a:t>55 Escambia (ES) </a:t>
            </a:r>
          </a:p>
          <a:p>
            <a:pPr marL="0" indent="0">
              <a:buNone/>
            </a:pPr>
            <a:r>
              <a:rPr lang="en-US" sz="1600" dirty="0"/>
              <a:t> 56 Suwannee (SN) </a:t>
            </a:r>
          </a:p>
          <a:p>
            <a:pPr marL="0" indent="0">
              <a:buNone/>
            </a:pPr>
            <a:r>
              <a:rPr lang="en-US" sz="1600" dirty="0"/>
              <a:t> 57 Levy (LV) </a:t>
            </a:r>
          </a:p>
          <a:p>
            <a:pPr marL="0" indent="0">
              <a:buNone/>
            </a:pPr>
            <a:r>
              <a:rPr lang="en-US" sz="1600" dirty="0"/>
              <a:t> 58 Holmes (HM) </a:t>
            </a:r>
          </a:p>
          <a:p>
            <a:pPr marL="0" indent="0">
              <a:buNone/>
            </a:pPr>
            <a:r>
              <a:rPr lang="en-US" sz="1600" dirty="0"/>
              <a:t> 59 Dixie (DI) </a:t>
            </a:r>
          </a:p>
          <a:p>
            <a:pPr marL="0" indent="0">
              <a:buNone/>
            </a:pPr>
            <a:r>
              <a:rPr lang="en-US" sz="1600" dirty="0"/>
              <a:t> 60 Jefferson (JE) </a:t>
            </a:r>
          </a:p>
          <a:p>
            <a:pPr marL="0" indent="0">
              <a:buNone/>
            </a:pPr>
            <a:r>
              <a:rPr lang="en-US" sz="1600" dirty="0"/>
              <a:t> 61 Bradford (BF) </a:t>
            </a:r>
          </a:p>
          <a:p>
            <a:pPr marL="0" indent="0">
              <a:buNone/>
            </a:pPr>
            <a:r>
              <a:rPr lang="en-US" sz="1600" dirty="0"/>
              <a:t> 62 Okeechobee (OK) </a:t>
            </a:r>
          </a:p>
          <a:p>
            <a:pPr marL="0" indent="0">
              <a:buNone/>
            </a:pPr>
            <a:r>
              <a:rPr lang="en-US" sz="1600" dirty="0"/>
              <a:t> 63 Hamilton (HT) </a:t>
            </a:r>
          </a:p>
          <a:p>
            <a:pPr marL="0" indent="0">
              <a:buNone/>
            </a:pPr>
            <a:r>
              <a:rPr lang="en-US" sz="1600" dirty="0"/>
              <a:t> 64 Madison (MS) </a:t>
            </a:r>
          </a:p>
          <a:p>
            <a:pPr marL="0" indent="0">
              <a:buNone/>
            </a:pPr>
            <a:r>
              <a:rPr lang="en-US" sz="1600" dirty="0"/>
              <a:t> 65 Putnam (PN) </a:t>
            </a:r>
          </a:p>
          <a:p>
            <a:pPr marL="0" indent="0">
              <a:buNone/>
            </a:pPr>
            <a:r>
              <a:rPr lang="en-US" sz="1600" dirty="0"/>
              <a:t> 66 Union (UN) </a:t>
            </a:r>
          </a:p>
          <a:p>
            <a:pPr marL="0" indent="0">
              <a:buNone/>
            </a:pPr>
            <a:r>
              <a:rPr lang="en-US" sz="1600" dirty="0"/>
              <a:t> 67 Gadsden (GA) </a:t>
            </a:r>
          </a:p>
          <a:p>
            <a:pPr marL="0" indent="0">
              <a:buNone/>
            </a:pPr>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141226123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lstStyle/>
          <a:p>
            <a:r>
              <a:rPr dirty="0"/>
              <a:t>What Can You Do?</a:t>
            </a:r>
            <a:endParaRPr lang="en-US" dirty="0"/>
          </a:p>
        </p:txBody>
      </p:sp>
      <p:sp>
        <p:nvSpPr>
          <p:cNvPr id="3" name="Content Placeholder 2"/>
          <p:cNvSpPr>
            <a:spLocks noGrp="1"/>
          </p:cNvSpPr>
          <p:nvPr>
            <p:ph idx="1"/>
          </p:nvPr>
        </p:nvSpPr>
        <p:spPr>
          <a:xfrm>
            <a:off x="381000" y="990600"/>
            <a:ext cx="8382000" cy="5552289"/>
          </a:xfrm>
        </p:spPr>
        <p:txBody>
          <a:bodyPr/>
          <a:lstStyle/>
          <a:p>
            <a:r>
              <a:rPr lang="en-US" dirty="0"/>
              <a:t>Think about barriers:</a:t>
            </a:r>
          </a:p>
          <a:p>
            <a:pPr lvl="1"/>
            <a:r>
              <a:rPr lang="en-US" dirty="0"/>
              <a:t>Appointment times, meeting time and place</a:t>
            </a:r>
          </a:p>
          <a:p>
            <a:pPr lvl="1"/>
            <a:r>
              <a:rPr lang="en-US" dirty="0"/>
              <a:t>Health messages</a:t>
            </a:r>
          </a:p>
          <a:p>
            <a:pPr lvl="1"/>
            <a:r>
              <a:rPr lang="en-US" dirty="0"/>
              <a:t>Health literacy</a:t>
            </a:r>
          </a:p>
          <a:p>
            <a:pPr lvl="1"/>
            <a:r>
              <a:rPr lang="en-US" dirty="0"/>
              <a:t>Access to services</a:t>
            </a:r>
          </a:p>
          <a:p>
            <a:pPr lvl="1"/>
            <a:r>
              <a:rPr lang="en-US" dirty="0"/>
              <a:t>Culturally sensitive counseling</a:t>
            </a:r>
            <a:br>
              <a:rPr lang="en-US" dirty="0"/>
            </a:br>
            <a:endParaRPr lang="en-US" dirty="0"/>
          </a:p>
          <a:p>
            <a:r>
              <a:rPr lang="en-US" dirty="0"/>
              <a:t>Become part of the conversation</a:t>
            </a:r>
          </a:p>
          <a:p>
            <a:pPr lvl="1"/>
            <a:r>
              <a:rPr lang="en-US" dirty="0"/>
              <a:t>Talk with peers and community partners </a:t>
            </a:r>
          </a:p>
          <a:p>
            <a:pPr lvl="1"/>
            <a:r>
              <a:rPr lang="en-US" dirty="0"/>
              <a:t>Advocate for public health participation in talks about community planning, transportation, housing</a:t>
            </a:r>
          </a:p>
          <a:p>
            <a:pPr lvl="1"/>
            <a:endParaRPr lang="en-US" dirty="0"/>
          </a:p>
        </p:txBody>
      </p:sp>
      <p:pic>
        <p:nvPicPr>
          <p:cNvPr id="4" name="Picture 3"/>
          <p:cNvPicPr>
            <a:picLocks noChangeAspect="1"/>
          </p:cNvPicPr>
          <p:nvPr/>
        </p:nvPicPr>
        <p:blipFill>
          <a:blip r:embed="rId3"/>
          <a:stretch>
            <a:fillRect/>
          </a:stretch>
        </p:blipFill>
        <p:spPr>
          <a:xfrm>
            <a:off x="6324600" y="230188"/>
            <a:ext cx="2085013" cy="121930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57" y="5943600"/>
            <a:ext cx="697643" cy="837695"/>
          </a:xfrm>
          <a:prstGeom prst="rect">
            <a:avLst/>
          </a:prstGeom>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a:t>What Can Our Community Do?</a:t>
            </a:r>
            <a:endParaRPr lang="en-US" sz="3600" dirty="0"/>
          </a:p>
        </p:txBody>
      </p:sp>
      <p:sp>
        <p:nvSpPr>
          <p:cNvPr id="7" name="Text Placeholder 6"/>
          <p:cNvSpPr>
            <a:spLocks noGrp="1"/>
          </p:cNvSpPr>
          <p:nvPr>
            <p:ph type="body" sz="quarter" idx="10"/>
          </p:nvPr>
        </p:nvSpPr>
        <p:spPr>
          <a:xfrm>
            <a:off x="381000" y="1411552"/>
            <a:ext cx="8382000" cy="3151632"/>
          </a:xfrm>
        </p:spPr>
        <p:txBody>
          <a:bodyPr/>
          <a:lstStyle/>
          <a:p>
            <a:r>
              <a:rPr lang="en-US" dirty="0"/>
              <a:t>Achieve Escambia</a:t>
            </a:r>
          </a:p>
          <a:p>
            <a:r>
              <a:rPr lang="en-US" dirty="0"/>
              <a:t>30 Million Words Project</a:t>
            </a:r>
          </a:p>
          <a:p>
            <a:r>
              <a:rPr lang="en-US" dirty="0"/>
              <a:t>Weiss Community School</a:t>
            </a:r>
          </a:p>
          <a:p>
            <a:r>
              <a:rPr lang="en-US" dirty="0"/>
              <a:t>Food Insecurity Team</a:t>
            </a:r>
          </a:p>
          <a:p>
            <a:r>
              <a:rPr lang="en-US" dirty="0"/>
              <a:t>Community Health Assessment</a:t>
            </a:r>
          </a:p>
          <a:p>
            <a:endParaRPr lang="en-US" dirty="0"/>
          </a:p>
        </p:txBody>
      </p:sp>
      <p:pic>
        <p:nvPicPr>
          <p:cNvPr id="8" name="Picture 7"/>
          <p:cNvPicPr>
            <a:picLocks noChangeAspect="1"/>
          </p:cNvPicPr>
          <p:nvPr/>
        </p:nvPicPr>
        <p:blipFill>
          <a:blip r:embed="rId3"/>
          <a:stretch>
            <a:fillRect/>
          </a:stretch>
        </p:blipFill>
        <p:spPr>
          <a:xfrm>
            <a:off x="1037800" y="4267200"/>
            <a:ext cx="7068399" cy="230936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410399010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5800" y="228600"/>
            <a:ext cx="7924800" cy="6128512"/>
          </a:xfrm>
          <a:prstGeom prst="rect">
            <a:avLst/>
          </a:prstGeom>
        </p:spPr>
      </p:pic>
      <p:sp>
        <p:nvSpPr>
          <p:cNvPr id="3" name="Left Arrow 2"/>
          <p:cNvSpPr/>
          <p:nvPr/>
        </p:nvSpPr>
        <p:spPr bwMode="auto">
          <a:xfrm rot="19611844">
            <a:off x="5486400" y="3962400"/>
            <a:ext cx="2362200" cy="457200"/>
          </a:xfrm>
          <a:prstGeom prst="lef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104674022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743201"/>
            <a:ext cx="4495800" cy="990600"/>
          </a:xfrm>
        </p:spPr>
        <p:txBody>
          <a:bodyPr/>
          <a:lstStyle/>
          <a:p>
            <a:r>
              <a:rPr lang="en-US" dirty="0" smtClean="0"/>
              <a:t>Thank you!</a:t>
            </a:r>
            <a:br>
              <a:rPr lang="en-US" dirty="0" smtClean="0"/>
            </a:br>
            <a:r>
              <a:rPr lang="en-US" dirty="0"/>
              <a:t/>
            </a:r>
            <a:br>
              <a:rPr lang="en-US" dirty="0"/>
            </a:br>
            <a:r>
              <a:rPr lang="en-US" dirty="0" smtClean="0"/>
              <a:t>Questions</a:t>
            </a:r>
            <a:r>
              <a:rPr lang="en-US" dirty="0"/>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102921092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Engagement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18" y="1219200"/>
            <a:ext cx="8052613" cy="451521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31307083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384" y="259515"/>
            <a:ext cx="7310416" cy="1341906"/>
          </a:xfrm>
        </p:spPr>
        <p:txBody>
          <a:bodyPr/>
          <a:lstStyle/>
          <a:p>
            <a:r>
              <a:rPr lang="en-US" dirty="0"/>
              <a:t>What Determines Health?</a:t>
            </a:r>
            <a:br>
              <a:rPr lang="en-US" dirty="0"/>
            </a:br>
            <a:r>
              <a:rPr lang="en-US" dirty="0"/>
              <a:t>                  </a:t>
            </a:r>
          </a:p>
        </p:txBody>
      </p:sp>
      <p:sp>
        <p:nvSpPr>
          <p:cNvPr id="4" name="Slide Number Placeholder 3"/>
          <p:cNvSpPr>
            <a:spLocks noGrp="1"/>
          </p:cNvSpPr>
          <p:nvPr>
            <p:ph type="sldNum" sz="quarter" idx="4294967295"/>
          </p:nvPr>
        </p:nvSpPr>
        <p:spPr>
          <a:xfrm>
            <a:off x="6442998" y="5388272"/>
            <a:ext cx="512504" cy="273844"/>
          </a:xfrm>
          <a:prstGeom prst="rect">
            <a:avLst/>
          </a:prstGeom>
        </p:spPr>
        <p:txBody>
          <a:bodyPr/>
          <a:lstStyle/>
          <a:p>
            <a:fld id="{17D9B0F8-3F34-4B9B-8FA6-2C733C462056}" type="slidenum">
              <a:rPr lang="en-US" smtClean="0"/>
              <a:pPr/>
              <a:t>5</a:t>
            </a:fld>
            <a:endParaRPr lang="en-US"/>
          </a:p>
        </p:txBody>
      </p:sp>
      <p:sp>
        <p:nvSpPr>
          <p:cNvPr id="5" name="Rounded Rectangle 4"/>
          <p:cNvSpPr/>
          <p:nvPr/>
        </p:nvSpPr>
        <p:spPr>
          <a:xfrm>
            <a:off x="304800" y="3158416"/>
            <a:ext cx="1926458" cy="11504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350" dirty="0"/>
              <a:t>Health Factors that we cannot control</a:t>
            </a:r>
          </a:p>
        </p:txBody>
      </p:sp>
      <p:sp>
        <p:nvSpPr>
          <p:cNvPr id="6" name="Rounded Rectangle 5"/>
          <p:cNvSpPr/>
          <p:nvPr/>
        </p:nvSpPr>
        <p:spPr>
          <a:xfrm>
            <a:off x="3192045" y="3186671"/>
            <a:ext cx="2103118" cy="11254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50" dirty="0"/>
              <a:t>Health Factors that can change</a:t>
            </a:r>
          </a:p>
        </p:txBody>
      </p:sp>
      <p:sp>
        <p:nvSpPr>
          <p:cNvPr id="7" name="Rounded Rectangle 6"/>
          <p:cNvSpPr/>
          <p:nvPr/>
        </p:nvSpPr>
        <p:spPr>
          <a:xfrm>
            <a:off x="6442998" y="3216338"/>
            <a:ext cx="1805018" cy="11096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t>Health Outcomes</a:t>
            </a:r>
          </a:p>
        </p:txBody>
      </p:sp>
      <p:sp>
        <p:nvSpPr>
          <p:cNvPr id="8" name="Oval 7"/>
          <p:cNvSpPr/>
          <p:nvPr/>
        </p:nvSpPr>
        <p:spPr>
          <a:xfrm>
            <a:off x="2669723" y="4778142"/>
            <a:ext cx="1305096" cy="77285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dirty="0"/>
              <a:t>Education and</a:t>
            </a:r>
          </a:p>
          <a:p>
            <a:pPr algn="ctr"/>
            <a:r>
              <a:rPr lang="en-US" sz="1050" dirty="0"/>
              <a:t>Environment</a:t>
            </a:r>
          </a:p>
        </p:txBody>
      </p:sp>
      <p:sp>
        <p:nvSpPr>
          <p:cNvPr id="9" name="Oval 8"/>
          <p:cNvSpPr/>
          <p:nvPr/>
        </p:nvSpPr>
        <p:spPr>
          <a:xfrm>
            <a:off x="4434389" y="4750800"/>
            <a:ext cx="1407767" cy="77195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dirty="0"/>
              <a:t>Employment and Income</a:t>
            </a:r>
          </a:p>
        </p:txBody>
      </p:sp>
      <p:sp>
        <p:nvSpPr>
          <p:cNvPr id="10" name="Oval 9"/>
          <p:cNvSpPr/>
          <p:nvPr/>
        </p:nvSpPr>
        <p:spPr>
          <a:xfrm>
            <a:off x="4543673" y="2057400"/>
            <a:ext cx="1203719" cy="7089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dirty="0"/>
              <a:t>Smoking and Safe Sex</a:t>
            </a:r>
          </a:p>
        </p:txBody>
      </p:sp>
      <p:sp>
        <p:nvSpPr>
          <p:cNvPr id="11" name="Oval 10"/>
          <p:cNvSpPr/>
          <p:nvPr/>
        </p:nvSpPr>
        <p:spPr>
          <a:xfrm>
            <a:off x="2667000" y="2057400"/>
            <a:ext cx="1264675" cy="64861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dirty="0"/>
              <a:t>Diet and exercise</a:t>
            </a:r>
          </a:p>
        </p:txBody>
      </p:sp>
      <p:sp>
        <p:nvSpPr>
          <p:cNvPr id="12" name="Oval 11"/>
          <p:cNvSpPr/>
          <p:nvPr/>
        </p:nvSpPr>
        <p:spPr>
          <a:xfrm>
            <a:off x="533400" y="1905000"/>
            <a:ext cx="1338509" cy="705607"/>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a:t>Age</a:t>
            </a:r>
          </a:p>
          <a:p>
            <a:pPr algn="ctr"/>
            <a:r>
              <a:rPr lang="en-US" sz="1050" b="1" dirty="0"/>
              <a:t>Sex</a:t>
            </a:r>
          </a:p>
        </p:txBody>
      </p:sp>
      <p:sp>
        <p:nvSpPr>
          <p:cNvPr id="13" name="Oval 12"/>
          <p:cNvSpPr/>
          <p:nvPr/>
        </p:nvSpPr>
        <p:spPr>
          <a:xfrm>
            <a:off x="597540" y="4835165"/>
            <a:ext cx="1274369" cy="65123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50" dirty="0"/>
              <a:t>Genetics </a:t>
            </a:r>
          </a:p>
        </p:txBody>
      </p:sp>
      <p:sp>
        <p:nvSpPr>
          <p:cNvPr id="14" name="Plus 13"/>
          <p:cNvSpPr/>
          <p:nvPr/>
        </p:nvSpPr>
        <p:spPr>
          <a:xfrm>
            <a:off x="2514600" y="3503221"/>
            <a:ext cx="352892" cy="382979"/>
          </a:xfrm>
          <a:prstGeom prst="mathPlus">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a:p>
        </p:txBody>
      </p:sp>
      <p:sp>
        <p:nvSpPr>
          <p:cNvPr id="15" name="Equal 14"/>
          <p:cNvSpPr/>
          <p:nvPr/>
        </p:nvSpPr>
        <p:spPr>
          <a:xfrm>
            <a:off x="5788374" y="3485188"/>
            <a:ext cx="387644" cy="444044"/>
          </a:xfrm>
          <a:prstGeom prst="mathEqual">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a:solidFill>
                <a:schemeClr val="tx1"/>
              </a:solidFill>
            </a:endParaRPr>
          </a:p>
        </p:txBody>
      </p:sp>
      <p:sp>
        <p:nvSpPr>
          <p:cNvPr id="18" name="Oval 17"/>
          <p:cNvSpPr/>
          <p:nvPr/>
        </p:nvSpPr>
        <p:spPr>
          <a:xfrm>
            <a:off x="6932465" y="2132203"/>
            <a:ext cx="1104405" cy="62801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a:t> Healthy Life</a:t>
            </a:r>
          </a:p>
        </p:txBody>
      </p:sp>
      <p:sp>
        <p:nvSpPr>
          <p:cNvPr id="19" name="Oval 18"/>
          <p:cNvSpPr/>
          <p:nvPr/>
        </p:nvSpPr>
        <p:spPr>
          <a:xfrm>
            <a:off x="6955502" y="4750799"/>
            <a:ext cx="1104405" cy="73560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050" dirty="0"/>
              <a:t>Long Life</a:t>
            </a:r>
          </a:p>
        </p:txBody>
      </p:sp>
      <p:sp>
        <p:nvSpPr>
          <p:cNvPr id="20" name="Down Arrow 19"/>
          <p:cNvSpPr/>
          <p:nvPr/>
        </p:nvSpPr>
        <p:spPr>
          <a:xfrm>
            <a:off x="1107561" y="2668772"/>
            <a:ext cx="278978" cy="36120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1" name="Down Arrow 20"/>
          <p:cNvSpPr/>
          <p:nvPr/>
        </p:nvSpPr>
        <p:spPr>
          <a:xfrm rot="-1860000">
            <a:off x="3239660" y="2742442"/>
            <a:ext cx="306783" cy="374155"/>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22" name="Down Arrow 21"/>
          <p:cNvSpPr/>
          <p:nvPr/>
        </p:nvSpPr>
        <p:spPr>
          <a:xfrm rot="1680000">
            <a:off x="4834616" y="2815902"/>
            <a:ext cx="302075" cy="364343"/>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25" name="Down Arrow 24"/>
          <p:cNvSpPr/>
          <p:nvPr/>
        </p:nvSpPr>
        <p:spPr>
          <a:xfrm rot="1680000" flipH="1" flipV="1">
            <a:off x="7268852" y="2852678"/>
            <a:ext cx="281604" cy="28276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a:p>
        </p:txBody>
      </p:sp>
      <p:sp>
        <p:nvSpPr>
          <p:cNvPr id="26" name="Down Arrow 25"/>
          <p:cNvSpPr/>
          <p:nvPr/>
        </p:nvSpPr>
        <p:spPr>
          <a:xfrm rot="8580000" flipH="1" flipV="1">
            <a:off x="7292168" y="4384719"/>
            <a:ext cx="294911" cy="29838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a:p>
        </p:txBody>
      </p:sp>
      <p:sp>
        <p:nvSpPr>
          <p:cNvPr id="27" name="Down Arrow 26"/>
          <p:cNvSpPr/>
          <p:nvPr/>
        </p:nvSpPr>
        <p:spPr>
          <a:xfrm flipV="1">
            <a:off x="1107561" y="4419600"/>
            <a:ext cx="278977" cy="35740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8" name="Down Arrow 27"/>
          <p:cNvSpPr/>
          <p:nvPr/>
        </p:nvSpPr>
        <p:spPr>
          <a:xfrm rot="1680000">
            <a:off x="3323801" y="4347880"/>
            <a:ext cx="320517" cy="42450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sp>
        <p:nvSpPr>
          <p:cNvPr id="29" name="Down Arrow 28"/>
          <p:cNvSpPr/>
          <p:nvPr/>
        </p:nvSpPr>
        <p:spPr>
          <a:xfrm rot="19798166">
            <a:off x="4883651" y="4384463"/>
            <a:ext cx="342653" cy="412543"/>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350"/>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11790827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5" y="82752"/>
            <a:ext cx="6447501" cy="664797"/>
          </a:xfrm>
        </p:spPr>
        <p:txBody>
          <a:bodyPr/>
          <a:lstStyle/>
          <a:p>
            <a:r>
              <a:rPr lang="en-US" dirty="0">
                <a:solidFill>
                  <a:schemeClr val="tx1"/>
                </a:solidFill>
              </a:rPr>
              <a:t>It’s all connected..</a:t>
            </a:r>
          </a:p>
        </p:txBody>
      </p:sp>
      <p:graphicFrame>
        <p:nvGraphicFramePr>
          <p:cNvPr id="5" name="Content Placeholder 4"/>
          <p:cNvGraphicFramePr>
            <a:graphicFrameLocks noGrp="1"/>
          </p:cNvGraphicFramePr>
          <p:nvPr>
            <p:ph idx="1"/>
            <p:extLst/>
          </p:nvPr>
        </p:nvGraphicFramePr>
        <p:xfrm>
          <a:off x="1295400" y="547388"/>
          <a:ext cx="6445045" cy="591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Bent Arrow 11"/>
          <p:cNvSpPr/>
          <p:nvPr/>
        </p:nvSpPr>
        <p:spPr>
          <a:xfrm rot="-2400000">
            <a:off x="1679730" y="2524118"/>
            <a:ext cx="782918" cy="787744"/>
          </a:xfrm>
          <a:prstGeom prst="bentArrow">
            <a:avLst>
              <a:gd name="adj1" fmla="val 21898"/>
              <a:gd name="adj2" fmla="val 25000"/>
              <a:gd name="adj3" fmla="val 25000"/>
              <a:gd name="adj4" fmla="val 83034"/>
            </a:avLst>
          </a:prstGeom>
          <a:gradFill>
            <a:gsLst>
              <a:gs pos="100000">
                <a:srgbClr val="FF0000">
                  <a:alpha val="35000"/>
                </a:srgbClr>
              </a:gs>
              <a:gs pos="100000">
                <a:srgbClr val="FF0000">
                  <a:tint val="44500"/>
                  <a:satMod val="160000"/>
                </a:srgbClr>
              </a:gs>
              <a:gs pos="100000">
                <a:srgbClr val="FF0000">
                  <a:tint val="23500"/>
                  <a:satMod val="160000"/>
                </a:srgbClr>
              </a:gs>
            </a:gsLst>
            <a:lin ang="108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030A0"/>
              </a:solidFill>
            </a:endParaRPr>
          </a:p>
        </p:txBody>
      </p:sp>
      <p:sp>
        <p:nvSpPr>
          <p:cNvPr id="16" name="Bent Arrow 15"/>
          <p:cNvSpPr/>
          <p:nvPr/>
        </p:nvSpPr>
        <p:spPr>
          <a:xfrm rot="4109924">
            <a:off x="5223882" y="999873"/>
            <a:ext cx="782918" cy="787744"/>
          </a:xfrm>
          <a:prstGeom prst="bentArrow">
            <a:avLst>
              <a:gd name="adj1" fmla="val 21898"/>
              <a:gd name="adj2" fmla="val 25000"/>
              <a:gd name="adj3" fmla="val 25000"/>
              <a:gd name="adj4" fmla="val 83034"/>
            </a:avLst>
          </a:prstGeom>
          <a:gradFill>
            <a:gsLst>
              <a:gs pos="100000">
                <a:srgbClr val="FF0000">
                  <a:alpha val="35000"/>
                </a:srgbClr>
              </a:gs>
              <a:gs pos="100000">
                <a:srgbClr val="FF0000">
                  <a:tint val="44500"/>
                  <a:satMod val="160000"/>
                </a:srgbClr>
              </a:gs>
              <a:gs pos="100000">
                <a:srgbClr val="FF0000">
                  <a:tint val="23500"/>
                  <a:satMod val="160000"/>
                </a:srgbClr>
              </a:gs>
            </a:gsLst>
            <a:lin ang="108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1" name="Bent Arrow 20"/>
          <p:cNvSpPr/>
          <p:nvPr/>
        </p:nvSpPr>
        <p:spPr>
          <a:xfrm rot="17340000">
            <a:off x="2165802" y="4696725"/>
            <a:ext cx="782918" cy="787744"/>
          </a:xfrm>
          <a:prstGeom prst="bentArrow">
            <a:avLst>
              <a:gd name="adj1" fmla="val 21898"/>
              <a:gd name="adj2" fmla="val 25000"/>
              <a:gd name="adj3" fmla="val 25000"/>
              <a:gd name="adj4" fmla="val 83034"/>
            </a:avLst>
          </a:prstGeom>
          <a:gradFill>
            <a:gsLst>
              <a:gs pos="100000">
                <a:srgbClr val="FF0000">
                  <a:alpha val="35000"/>
                </a:srgbClr>
              </a:gs>
              <a:gs pos="100000">
                <a:srgbClr val="FF0000">
                  <a:tint val="44500"/>
                  <a:satMod val="160000"/>
                </a:srgbClr>
              </a:gs>
              <a:gs pos="100000">
                <a:srgbClr val="FF0000">
                  <a:tint val="23500"/>
                  <a:satMod val="160000"/>
                </a:srgbClr>
              </a:gs>
            </a:gsLst>
            <a:lin ang="108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2" name="Bent Arrow 21"/>
          <p:cNvSpPr/>
          <p:nvPr/>
        </p:nvSpPr>
        <p:spPr>
          <a:xfrm rot="6854238">
            <a:off x="6452995" y="2730327"/>
            <a:ext cx="782918" cy="787744"/>
          </a:xfrm>
          <a:prstGeom prst="bentArrow">
            <a:avLst>
              <a:gd name="adj1" fmla="val 21898"/>
              <a:gd name="adj2" fmla="val 25000"/>
              <a:gd name="adj3" fmla="val 25000"/>
              <a:gd name="adj4" fmla="val 83034"/>
            </a:avLst>
          </a:prstGeom>
          <a:gradFill>
            <a:gsLst>
              <a:gs pos="100000">
                <a:srgbClr val="FF0000">
                  <a:alpha val="35000"/>
                </a:srgbClr>
              </a:gs>
              <a:gs pos="100000">
                <a:srgbClr val="FF0000">
                  <a:tint val="44500"/>
                  <a:satMod val="160000"/>
                </a:srgbClr>
              </a:gs>
              <a:gs pos="100000">
                <a:srgbClr val="FF0000">
                  <a:tint val="23500"/>
                  <a:satMod val="160000"/>
                </a:srgbClr>
              </a:gs>
            </a:gsLst>
            <a:lin ang="108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6" name="Bent Arrow 35"/>
          <p:cNvSpPr/>
          <p:nvPr/>
        </p:nvSpPr>
        <p:spPr>
          <a:xfrm rot="22620000">
            <a:off x="3155173" y="1119789"/>
            <a:ext cx="782918" cy="787744"/>
          </a:xfrm>
          <a:prstGeom prst="bentArrow">
            <a:avLst>
              <a:gd name="adj1" fmla="val 21898"/>
              <a:gd name="adj2" fmla="val 25000"/>
              <a:gd name="adj3" fmla="val 25000"/>
              <a:gd name="adj4" fmla="val 83034"/>
            </a:avLst>
          </a:prstGeom>
          <a:gradFill>
            <a:gsLst>
              <a:gs pos="100000">
                <a:srgbClr val="FF0000">
                  <a:alpha val="35000"/>
                </a:srgbClr>
              </a:gs>
              <a:gs pos="100000">
                <a:srgbClr val="FF0000">
                  <a:tint val="44500"/>
                  <a:satMod val="160000"/>
                </a:srgbClr>
              </a:gs>
              <a:gs pos="100000">
                <a:srgbClr val="FF0000">
                  <a:tint val="23500"/>
                  <a:satMod val="160000"/>
                </a:srgbClr>
              </a:gs>
            </a:gsLst>
            <a:lin ang="108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 name="Bent Arrow 10"/>
          <p:cNvSpPr/>
          <p:nvPr/>
        </p:nvSpPr>
        <p:spPr>
          <a:xfrm rot="14100000" flipH="1">
            <a:off x="4845703" y="2925441"/>
            <a:ext cx="1665386" cy="1898233"/>
          </a:xfrm>
          <a:prstGeom prst="bentArrow">
            <a:avLst>
              <a:gd name="adj1" fmla="val 10166"/>
              <a:gd name="adj2" fmla="val 12284"/>
              <a:gd name="adj3" fmla="val 12679"/>
              <a:gd name="adj4" fmla="val 85949"/>
            </a:avLst>
          </a:prstGeom>
          <a:gradFill>
            <a:gsLst>
              <a:gs pos="100000">
                <a:srgbClr val="FF0000">
                  <a:alpha val="35000"/>
                </a:srgbClr>
              </a:gs>
              <a:gs pos="100000">
                <a:srgbClr val="FF0000">
                  <a:tint val="44500"/>
                  <a:satMod val="160000"/>
                </a:srgbClr>
              </a:gs>
              <a:gs pos="100000">
                <a:srgbClr val="FF0000">
                  <a:tint val="23500"/>
                  <a:satMod val="160000"/>
                </a:srgbClr>
              </a:gs>
            </a:gsLst>
            <a:lin ang="108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 name="Bent Arrow 12"/>
          <p:cNvSpPr/>
          <p:nvPr/>
        </p:nvSpPr>
        <p:spPr>
          <a:xfrm rot="19320000" flipV="1">
            <a:off x="3662876" y="1615844"/>
            <a:ext cx="1912270" cy="1665745"/>
          </a:xfrm>
          <a:prstGeom prst="bentArrow">
            <a:avLst>
              <a:gd name="adj1" fmla="val 9696"/>
              <a:gd name="adj2" fmla="val 10985"/>
              <a:gd name="adj3" fmla="val 9077"/>
              <a:gd name="adj4" fmla="val 85949"/>
            </a:avLst>
          </a:prstGeom>
          <a:gradFill>
            <a:gsLst>
              <a:gs pos="100000">
                <a:srgbClr val="FF0000">
                  <a:alpha val="35000"/>
                </a:srgbClr>
              </a:gs>
              <a:gs pos="100000">
                <a:srgbClr val="FF0000">
                  <a:tint val="44500"/>
                  <a:satMod val="160000"/>
                </a:srgbClr>
              </a:gs>
              <a:gs pos="100000">
                <a:srgbClr val="FF0000">
                  <a:tint val="23500"/>
                  <a:satMod val="160000"/>
                </a:srgbClr>
              </a:gs>
            </a:gsLst>
            <a:lin ang="108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4" name="Bent Arrow 13"/>
          <p:cNvSpPr/>
          <p:nvPr/>
        </p:nvSpPr>
        <p:spPr>
          <a:xfrm rot="19857615" flipH="1">
            <a:off x="3172211" y="3109320"/>
            <a:ext cx="2727949" cy="1880230"/>
          </a:xfrm>
          <a:prstGeom prst="bentArrow">
            <a:avLst>
              <a:gd name="adj1" fmla="val 10166"/>
              <a:gd name="adj2" fmla="val 12284"/>
              <a:gd name="adj3" fmla="val 12679"/>
              <a:gd name="adj4" fmla="val 85949"/>
            </a:avLst>
          </a:prstGeom>
          <a:gradFill>
            <a:gsLst>
              <a:gs pos="100000">
                <a:srgbClr val="FF0000">
                  <a:alpha val="35000"/>
                </a:srgbClr>
              </a:gs>
              <a:gs pos="100000">
                <a:srgbClr val="FF0000">
                  <a:tint val="44500"/>
                  <a:satMod val="160000"/>
                </a:srgbClr>
              </a:gs>
              <a:gs pos="100000">
                <a:srgbClr val="FF0000">
                  <a:tint val="23500"/>
                  <a:satMod val="160000"/>
                </a:srgbClr>
              </a:gs>
            </a:gsLst>
            <a:lin ang="108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7" name="Bent Arrow 16"/>
          <p:cNvSpPr/>
          <p:nvPr/>
        </p:nvSpPr>
        <p:spPr>
          <a:xfrm rot="21413787" flipH="1" flipV="1">
            <a:off x="2460793" y="1961901"/>
            <a:ext cx="2453134" cy="1795646"/>
          </a:xfrm>
          <a:prstGeom prst="bentArrow">
            <a:avLst>
              <a:gd name="adj1" fmla="val 10166"/>
              <a:gd name="adj2" fmla="val 12284"/>
              <a:gd name="adj3" fmla="val 12679"/>
              <a:gd name="adj4" fmla="val 85949"/>
            </a:avLst>
          </a:prstGeom>
          <a:gradFill>
            <a:gsLst>
              <a:gs pos="100000">
                <a:srgbClr val="FF0000">
                  <a:alpha val="35000"/>
                </a:srgbClr>
              </a:gs>
              <a:gs pos="100000">
                <a:srgbClr val="FF0000">
                  <a:tint val="44500"/>
                  <a:satMod val="160000"/>
                </a:srgbClr>
              </a:gs>
              <a:gs pos="100000">
                <a:srgbClr val="FF0000">
                  <a:tint val="23500"/>
                  <a:satMod val="160000"/>
                </a:srgbClr>
              </a:gs>
            </a:gsLst>
            <a:lin ang="108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737315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1" grpId="0" animBg="1"/>
      <p:bldP spid="22" grpId="0" animBg="1"/>
      <p:bldP spid="36" grpId="0" animBg="1"/>
      <p:bldP spid="11" grpId="0" animBg="1"/>
      <p:bldP spid="13" grpId="0" animBg="1"/>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Advantage Walk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39878900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609600"/>
            <a:ext cx="7681913" cy="1523495"/>
          </a:xfrm>
        </p:spPr>
        <p:txBody>
          <a:bodyPr/>
          <a:lstStyle/>
          <a:p>
            <a:r>
              <a:rPr dirty="0"/>
              <a:t>Health Equity</a:t>
            </a:r>
            <a:endParaRPr lang="en-US" dirty="0"/>
          </a:p>
        </p:txBody>
      </p:sp>
      <p:sp>
        <p:nvSpPr>
          <p:cNvPr id="4" name="Text Placeholder 3"/>
          <p:cNvSpPr>
            <a:spLocks noGrp="1"/>
          </p:cNvSpPr>
          <p:nvPr>
            <p:ph type="subTitle" idx="1"/>
          </p:nvPr>
        </p:nvSpPr>
        <p:spPr>
          <a:xfrm>
            <a:off x="2133600" y="5181600"/>
            <a:ext cx="6051551" cy="1066800"/>
          </a:xfrm>
        </p:spPr>
        <p:txBody>
          <a:bodyPr/>
          <a:lstStyle/>
          <a:p>
            <a:r>
              <a:rPr lang="en-US" dirty="0"/>
              <a:t>Impacts on Public Health Practices</a:t>
            </a:r>
          </a:p>
        </p:txBody>
      </p:sp>
      <p:sp>
        <p:nvSpPr>
          <p:cNvPr id="9" name="AutoShape 2" descr="Image result for dr. celeste philip"/>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2514600" y="1393118"/>
            <a:ext cx="4381500" cy="36991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25" y="398557"/>
            <a:ext cx="7798375" cy="1125443"/>
          </a:xfrm>
        </p:spPr>
        <p:txBody>
          <a:bodyPr/>
          <a:lstStyle/>
          <a:p>
            <a:r>
              <a:rPr lang="en-US" dirty="0"/>
              <a:t>Modifiable Health Disparities</a:t>
            </a:r>
          </a:p>
        </p:txBody>
      </p:sp>
      <p:sp>
        <p:nvSpPr>
          <p:cNvPr id="3" name="Subtitle 2"/>
          <p:cNvSpPr>
            <a:spLocks noGrp="1"/>
          </p:cNvSpPr>
          <p:nvPr>
            <p:ph type="subTitle" idx="1"/>
          </p:nvPr>
        </p:nvSpPr>
        <p:spPr>
          <a:xfrm>
            <a:off x="2286000" y="4800600"/>
            <a:ext cx="5365751" cy="461665"/>
          </a:xfrm>
        </p:spPr>
        <p:txBody>
          <a:bodyPr/>
          <a:lstStyle/>
          <a:p>
            <a:r>
              <a:rPr lang="en-US" dirty="0"/>
              <a:t>Looking at Population Health through an Equity Lens</a:t>
            </a:r>
          </a:p>
        </p:txBody>
      </p:sp>
      <p:sp>
        <p:nvSpPr>
          <p:cNvPr id="8" name="AutoShape 4" descr="Image result for camera lens">
            <a:hlinkClick r:id="rId3"/>
          </p:cNvPr>
          <p:cNvSpPr>
            <a:spLocks noChangeAspect="1" noChangeArrowheads="1"/>
          </p:cNvSpPr>
          <p:nvPr/>
        </p:nvSpPr>
        <p:spPr bwMode="auto">
          <a:xfrm>
            <a:off x="396142" y="738345"/>
            <a:ext cx="5810250" cy="1518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6" descr="Image result for camera lens clipar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age result for camera lens clipar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0" descr="Image result for taking a photo"/>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398244"/>
            <a:ext cx="5029200" cy="293731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0157" y="5943600"/>
            <a:ext cx="697643" cy="837695"/>
          </a:xfrm>
          <a:prstGeom prst="rect">
            <a:avLst/>
          </a:prstGeom>
        </p:spPr>
      </p:pic>
    </p:spTree>
    <p:extLst>
      <p:ext uri="{BB962C8B-B14F-4D97-AF65-F5344CB8AC3E}">
        <p14:creationId xmlns:p14="http://schemas.microsoft.com/office/powerpoint/2010/main" val="12791129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4540B9E-24C0-450F-962F-A50C1BE50C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with green bar design)</Template>
  <TotalTime>4025</TotalTime>
  <Words>5198</Words>
  <Application>Microsoft Office PowerPoint</Application>
  <PresentationFormat>On-screen Show (4:3)</PresentationFormat>
  <Paragraphs>492</Paragraphs>
  <Slides>44</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Adobe Fangsong Std R</vt:lpstr>
      <vt:lpstr>Arial</vt:lpstr>
      <vt:lpstr>Arial Black</vt:lpstr>
      <vt:lpstr>Calibri</vt:lpstr>
      <vt:lpstr>Courier New</vt:lpstr>
      <vt:lpstr>Segoe</vt:lpstr>
      <vt:lpstr>Wingdings</vt:lpstr>
      <vt:lpstr>Customer_and_Partner_Experience_Segoe</vt:lpstr>
      <vt:lpstr>White with Courier font for code slides</vt:lpstr>
      <vt:lpstr>Health Equity</vt:lpstr>
      <vt:lpstr>Health Equity</vt:lpstr>
      <vt:lpstr>PowerPoint Presentation</vt:lpstr>
      <vt:lpstr>RWJF County Health Ranking 2017</vt:lpstr>
      <vt:lpstr>What Determines Health?                   </vt:lpstr>
      <vt:lpstr>It’s all connected..</vt:lpstr>
      <vt:lpstr>The Advantage Walk</vt:lpstr>
      <vt:lpstr>Health Equity</vt:lpstr>
      <vt:lpstr>Modifiable Health Disparities</vt:lpstr>
      <vt:lpstr>Education</vt:lpstr>
      <vt:lpstr>Income</vt:lpstr>
      <vt:lpstr>Race</vt:lpstr>
      <vt:lpstr>Race</vt:lpstr>
      <vt:lpstr>ZIP Code  Princeton and Trenton New Jersey</vt:lpstr>
      <vt:lpstr>PowerPoint Presentation</vt:lpstr>
      <vt:lpstr>Health by zip code?</vt:lpstr>
      <vt:lpstr>Why are some neighborhoods so much healthier than others?</vt:lpstr>
      <vt:lpstr>Why are some neighborhoods so much healthier than others?</vt:lpstr>
      <vt:lpstr>Poverty, Stress, and Disease</vt:lpstr>
      <vt:lpstr>Stress and Disease</vt:lpstr>
      <vt:lpstr>Stress and Disease</vt:lpstr>
      <vt:lpstr>Stress and Disease</vt:lpstr>
      <vt:lpstr>Stress and Disease</vt:lpstr>
      <vt:lpstr>Stress and Disease</vt:lpstr>
      <vt:lpstr>Too Small to Fail</vt:lpstr>
      <vt:lpstr>Health begins - and grows - where we live,  work, learn and play  Health is mental, physical, emotional, social  The goal of health equity is for every American to have the means and ability to choose the right path toward health</vt:lpstr>
      <vt:lpstr>Equality and Equity</vt:lpstr>
      <vt:lpstr>PowerPoint Presentation</vt:lpstr>
      <vt:lpstr>PowerPoint Presentation</vt:lpstr>
      <vt:lpstr>PowerPoint Presentation</vt:lpstr>
      <vt:lpstr>America Leads The World</vt:lpstr>
      <vt:lpstr>American leads the world</vt:lpstr>
      <vt:lpstr>Change the Way We Think About Health</vt:lpstr>
      <vt:lpstr>Dr. Rishi Manchanda, MD, MPH</vt:lpstr>
      <vt:lpstr>Change the Way We Think</vt:lpstr>
      <vt:lpstr>Change the Way We Think of Health</vt:lpstr>
      <vt:lpstr>Change the Way We Think of Health</vt:lpstr>
      <vt:lpstr>Change the Way We Think of Health</vt:lpstr>
      <vt:lpstr>Change the Way We Think About Health</vt:lpstr>
      <vt:lpstr>What Can You Do?</vt:lpstr>
      <vt:lpstr>What Can Our Community Do?</vt:lpstr>
      <vt:lpstr>PowerPoint Presentation</vt:lpstr>
      <vt:lpstr>Thank you!  Questions?</vt:lpstr>
      <vt:lpstr>Community Engagement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Equity</dc:title>
  <dc:creator>Turner, Versilla S</dc:creator>
  <cp:keywords/>
  <cp:lastModifiedBy>Turner, Versilla S</cp:lastModifiedBy>
  <cp:revision>292</cp:revision>
  <cp:lastPrinted>2017-04-19T17:33:37Z</cp:lastPrinted>
  <dcterms:created xsi:type="dcterms:W3CDTF">2017-04-08T22:27:24Z</dcterms:created>
  <dcterms:modified xsi:type="dcterms:W3CDTF">2017-04-27T21:58:10Z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TC102867119990</vt:lpwstr>
  </property>
</Properties>
</file>