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71" r:id="rId6"/>
    <p:sldId id="261" r:id="rId7"/>
    <p:sldId id="284" r:id="rId8"/>
    <p:sldId id="285" r:id="rId9"/>
    <p:sldId id="286" r:id="rId10"/>
    <p:sldId id="288" r:id="rId11"/>
    <p:sldId id="292" r:id="rId12"/>
    <p:sldId id="287" r:id="rId13"/>
    <p:sldId id="289" r:id="rId14"/>
    <p:sldId id="290" r:id="rId15"/>
    <p:sldId id="291" r:id="rId16"/>
    <p:sldId id="293" r:id="rId17"/>
    <p:sldId id="294" r:id="rId18"/>
    <p:sldId id="295" r:id="rId19"/>
    <p:sldId id="296" r:id="rId20"/>
    <p:sldId id="297" r:id="rId21"/>
    <p:sldId id="298" r:id="rId22"/>
    <p:sldId id="299" r:id="rId23"/>
    <p:sldId id="300" r:id="rId24"/>
    <p:sldId id="301" r:id="rId25"/>
    <p:sldId id="302" r:id="rId26"/>
    <p:sldId id="307" r:id="rId27"/>
    <p:sldId id="303" r:id="rId28"/>
    <p:sldId id="304" r:id="rId29"/>
    <p:sldId id="305" r:id="rId30"/>
    <p:sldId id="306" r:id="rId31"/>
    <p:sldId id="308" r:id="rId32"/>
    <p:sldId id="309" r:id="rId33"/>
    <p:sldId id="310" r:id="rId34"/>
    <p:sldId id="311" r:id="rId35"/>
    <p:sldId id="312"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2A"/>
    <a:srgbClr val="336600"/>
    <a:srgbClr val="1E847A"/>
    <a:srgbClr val="00A0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81698" autoAdjust="0"/>
  </p:normalViewPr>
  <p:slideViewPr>
    <p:cSldViewPr snapToGrid="0">
      <p:cViewPr varScale="1">
        <p:scale>
          <a:sx n="44" d="100"/>
          <a:sy n="44" d="100"/>
        </p:scale>
        <p:origin x="-102" y="-6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E01D039F-52A4-4456-B74F-B05EB6295D69}" type="datetimeFigureOut">
              <a:rPr lang="en-US" smtClean="0"/>
              <a:t>8/6/2020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B37B1E85-34A4-4C5A-A082-8B699300D4F8}" type="slidenum">
              <a:rPr lang="en-US" smtClean="0"/>
              <a:t>‹#›</a:t>
            </a:fld>
            <a:endParaRPr lang="en-US" dirty="0"/>
          </a:p>
        </p:txBody>
      </p:sp>
    </p:spTree>
    <p:extLst>
      <p:ext uri="{BB962C8B-B14F-4D97-AF65-F5344CB8AC3E}">
        <p14:creationId xmlns:p14="http://schemas.microsoft.com/office/powerpoint/2010/main" val="19880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unique feature of census data is you can apply the data to different geography types.  While many may be familiar with county and zip code geographies there are other smaller geographies that may be unfamiliar.  The two used in this study are census tracts and census block groups.  Census tracts are statistical subdivisions of a county ranging between 1200 and 8000 people.  In the picture to the left 11.01 is an example of a census tract on the east side of Pensacola.  Census block groups are a statistical subdivision of a census tract ranging between 600 and 3000 people.  In the picture to the left, 11.01 is divided into 4 geographies.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a:t>
            </a:fld>
            <a:endParaRPr lang="en-US" dirty="0"/>
          </a:p>
        </p:txBody>
      </p:sp>
    </p:spTree>
    <p:extLst>
      <p:ext uri="{BB962C8B-B14F-4D97-AF65-F5344CB8AC3E}">
        <p14:creationId xmlns:p14="http://schemas.microsoft.com/office/powerpoint/2010/main" val="314169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maps shows the locations</a:t>
            </a:r>
            <a:r>
              <a:rPr lang="en-US" baseline="0" dirty="0" smtClean="0"/>
              <a:t> of all SNAP/WIC approved food retail establishments.  The circle designation indicates that the retailer met the fresh food requirements.  The square designation are those not meeting the fresh food requirements.  All the establishments accepting WIC program benefits also accepted SNAP benefits.  </a:t>
            </a:r>
            <a:endParaRPr lang="en-US" dirty="0" smtClean="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12</a:t>
            </a:fld>
            <a:endParaRPr lang="en-US" dirty="0"/>
          </a:p>
        </p:txBody>
      </p:sp>
    </p:spTree>
    <p:extLst>
      <p:ext uri="{BB962C8B-B14F-4D97-AF65-F5344CB8AC3E}">
        <p14:creationId xmlns:p14="http://schemas.microsoft.com/office/powerpoint/2010/main" val="402330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Census tract 35.06 is located within the red circle.  The block group which may have been a driving force for the census tract’s poverty status has access to public transportation.  The census tracts demographic information can be found on the left along with information related to vehicle access, median income and percent poverty</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23</a:t>
            </a:fld>
            <a:endParaRPr lang="en-US" dirty="0"/>
          </a:p>
        </p:txBody>
      </p:sp>
    </p:spTree>
    <p:extLst>
      <p:ext uri="{BB962C8B-B14F-4D97-AF65-F5344CB8AC3E}">
        <p14:creationId xmlns:p14="http://schemas.microsoft.com/office/powerpoint/2010/main" val="300112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census tract 13 has plenty of access to public transportation and a fresh food retailer, it was of special interest because it was identified by the USDA’s food atlas and has higher rates of death due to disease.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24</a:t>
            </a:fld>
            <a:endParaRPr lang="en-US" dirty="0"/>
          </a:p>
        </p:txBody>
      </p:sp>
    </p:spTree>
    <p:extLst>
      <p:ext uri="{BB962C8B-B14F-4D97-AF65-F5344CB8AC3E}">
        <p14:creationId xmlns:p14="http://schemas.microsoft.com/office/powerpoint/2010/main" val="167885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Census tract 12.02 has an area of light blue indicating the block group meets the borderline status and is a driving force for the census tracts poverty status.  This light blue area is along Creighton Rd which does not have public transportation access and a convenience store in the middle of the block group.</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25</a:t>
            </a:fld>
            <a:endParaRPr lang="en-US" dirty="0"/>
          </a:p>
        </p:txBody>
      </p:sp>
    </p:spTree>
    <p:extLst>
      <p:ext uri="{BB962C8B-B14F-4D97-AF65-F5344CB8AC3E}">
        <p14:creationId xmlns:p14="http://schemas.microsoft.com/office/powerpoint/2010/main" val="1685776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block groups in census tract 14.02 that meet the poverty status and borderline status have access to public transportation but also have convenience stores and minor food outlets in a close proximity.</a:t>
            </a:r>
            <a:endParaRPr lang="en-US" dirty="0" smtClean="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26</a:t>
            </a:fld>
            <a:endParaRPr lang="en-US" dirty="0"/>
          </a:p>
        </p:txBody>
      </p:sp>
    </p:spTree>
    <p:extLst>
      <p:ext uri="{BB962C8B-B14F-4D97-AF65-F5344CB8AC3E}">
        <p14:creationId xmlns:p14="http://schemas.microsoft.com/office/powerpoint/2010/main" val="194550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Lastly census tracts 19</a:t>
            </a:r>
            <a:r>
              <a:rPr lang="en-US" baseline="0" dirty="0" smtClean="0"/>
              <a:t> and 20 have areas with limited coverage with a convenience store located in the center of the area with no coverage.  Surrounding the area of no coverage is a mixture of grocery stores, convenience stores and minor food outlets. </a:t>
            </a:r>
            <a:endParaRPr lang="en-US" dirty="0" smtClean="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27</a:t>
            </a:fld>
            <a:endParaRPr lang="en-US" dirty="0"/>
          </a:p>
        </p:txBody>
      </p:sp>
    </p:spTree>
    <p:extLst>
      <p:ext uri="{BB962C8B-B14F-4D97-AF65-F5344CB8AC3E}">
        <p14:creationId xmlns:p14="http://schemas.microsoft.com/office/powerpoint/2010/main" val="346824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the previous slide related to census tract poverty status indicated that of the 63 census tracts in the study area, 58.7% did not meet the poverty guidelines, 6.4 were borderline status, and 34.9% met the poverty requirements.  When examining the death rates of those census tracts there is not much difference in the rates of death especially when taking into account the tracts not meeting the poverty requirements makes of 58.7% of the census tracts. </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29</a:t>
            </a:fld>
            <a:endParaRPr lang="en-US" dirty="0"/>
          </a:p>
        </p:txBody>
      </p:sp>
    </p:spTree>
    <p:extLst>
      <p:ext uri="{BB962C8B-B14F-4D97-AF65-F5344CB8AC3E}">
        <p14:creationId xmlns:p14="http://schemas.microsoft.com/office/powerpoint/2010/main" val="160351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death rates for the census tracts highlighted as potential areas of concern are found in this table.  The average death rate for each disease type was calculated for all census tracts meeting the poverty guidelines.  The death rates that are highlighted light blue were above the average calculated death rate.</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30</a:t>
            </a:fld>
            <a:endParaRPr lang="en-US" dirty="0"/>
          </a:p>
        </p:txBody>
      </p:sp>
    </p:spTree>
    <p:extLst>
      <p:ext uri="{BB962C8B-B14F-4D97-AF65-F5344CB8AC3E}">
        <p14:creationId xmlns:p14="http://schemas.microsoft.com/office/powerpoint/2010/main" val="213315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USDA’s food research atlas is a tool for community planning and research that provides a spatial overview of food access for low income communities.  Low income criteria for the atlas are census tracts with a poverty rate of 20% or higher or a census tract with a median family income of less than 80% for the metro area.  In urban areas low food access is determined by a census tract being more than a mile away from the nearest supermarket and in rural areas it is more than 10 miles.  The map to the left shows atlas data for Pensacola, FL.  The light green areas are census tracts that were determined to have low food access.</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3</a:t>
            </a:fld>
            <a:endParaRPr lang="en-US" dirty="0"/>
          </a:p>
        </p:txBody>
      </p:sp>
    </p:spTree>
    <p:extLst>
      <p:ext uri="{BB962C8B-B14F-4D97-AF65-F5344CB8AC3E}">
        <p14:creationId xmlns:p14="http://schemas.microsoft.com/office/powerpoint/2010/main" val="194592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 USDA’s food research atlas</a:t>
            </a:r>
            <a:r>
              <a:rPr lang="en-US" baseline="0" dirty="0" smtClean="0"/>
              <a:t> indicated that there are areas in Pensacola of low food access, it was determined that there needed to be a more comprehensive study of Pensacola’s food landscape.  It was important to understand the impact of the city’s public transportation system and smaller local grocery stores on census tracts with limited access to food retailers.  Also are there health implications associated with having limited access to fresh food retailers? </a:t>
            </a:r>
            <a:endParaRPr lang="en-US" dirty="0" smtClean="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5</a:t>
            </a:fld>
            <a:endParaRPr lang="en-US" dirty="0"/>
          </a:p>
        </p:txBody>
      </p:sp>
    </p:spTree>
    <p:extLst>
      <p:ext uri="{BB962C8B-B14F-4D97-AF65-F5344CB8AC3E}">
        <p14:creationId xmlns:p14="http://schemas.microsoft.com/office/powerpoint/2010/main" val="391222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consisted of the 10 zip codes of Pensacola, FL. Military bases were excluded due to a lack of census data.  The 10 zip codes encompassed 63 census tracts that had a population of 275,402 residents with a median age of 38. </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6</a:t>
            </a:fld>
            <a:endParaRPr lang="en-US" dirty="0"/>
          </a:p>
        </p:txBody>
      </p:sp>
    </p:spTree>
    <p:extLst>
      <p:ext uri="{BB962C8B-B14F-4D97-AF65-F5344CB8AC3E}">
        <p14:creationId xmlns:p14="http://schemas.microsoft.com/office/powerpoint/2010/main" val="840603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related to food retailers was obtained from inspection reports provided by the Florida Department of Agriculture and Consumer Sciences.  These reports provided the name of the retailer, address, and store type.  Fresh food retailer designation was determined if they offered 6 or more fresh or flash frozen fruits and vegetables.  Each retailer was also identified by their participation in the Supplemental Nutrition Assistance Program (SNAP) and Special Supplemental Nutrition Program for Women, Infants, and Children (WIC).  SNAP participation was determined using the USDA’s SNAP retailer locator.  WIC retailer participation was provided by the Escambia County Health Department.</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7</a:t>
            </a:fld>
            <a:endParaRPr lang="en-US" dirty="0"/>
          </a:p>
        </p:txBody>
      </p:sp>
    </p:spTree>
    <p:extLst>
      <p:ext uri="{BB962C8B-B14F-4D97-AF65-F5344CB8AC3E}">
        <p14:creationId xmlns:p14="http://schemas.microsoft.com/office/powerpoint/2010/main" val="3561491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Escambia County Area Transit (ECAT) routes were identified using data from the ECAT website. A ¼ mile buffer was used an all bus routes to determine coverage.</a:t>
            </a:r>
            <a:r>
              <a:rPr lang="en-US" baseline="0" dirty="0" smtClean="0"/>
              <a:t>  The buffer was based off the ECAT 10-year transit development plan.  A intersect analysis was used to determine which food retailers were within a ¼ mile of the bus route. </a:t>
            </a:r>
            <a:endParaRPr lang="en-US" dirty="0" smtClean="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8</a:t>
            </a:fld>
            <a:endParaRPr lang="en-US" dirty="0"/>
          </a:p>
        </p:txBody>
      </p:sp>
    </p:spTree>
    <p:extLst>
      <p:ext uri="{BB962C8B-B14F-4D97-AF65-F5344CB8AC3E}">
        <p14:creationId xmlns:p14="http://schemas.microsoft.com/office/powerpoint/2010/main" val="380460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Geographic information system (GIS) allows users to integrate different types of data to be analyzed spatially.  A database was created using the ARC GIS software.  Poverty status of census tracts in the database used data from the 2017 American Community Survey conducted by the US Census Bureau.  Poverty status followed the guideline laid out by the USDA’s food research atlas.  A borderline poverty status was added for census tracts that close to meeting the poverty guidelines.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9</a:t>
            </a:fld>
            <a:endParaRPr lang="en-US" dirty="0"/>
          </a:p>
        </p:txBody>
      </p:sp>
    </p:spTree>
    <p:extLst>
      <p:ext uri="{BB962C8B-B14F-4D97-AF65-F5344CB8AC3E}">
        <p14:creationId xmlns:p14="http://schemas.microsoft.com/office/powerpoint/2010/main" val="356149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were 353 food retail establishments identified.  Most were convenience stores and minor food outlets.  Minor food outlets were retailers who sell</a:t>
            </a:r>
            <a:r>
              <a:rPr lang="en-US" baseline="0" dirty="0" smtClean="0"/>
              <a:t> some food in addition to other items like decorations or school supplies</a:t>
            </a:r>
            <a:r>
              <a:rPr lang="en-US" dirty="0" smtClean="0"/>
              <a:t>.  Some examples are Dollar General, Dollar Tree, and Walgreens.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263 (74.5%</a:t>
            </a:r>
            <a:r>
              <a:rPr lang="en-US" baseline="0" dirty="0" smtClean="0"/>
              <a:t>) of food retail establishments participated in SNAP.  Most of which were convenience stores and minor food outlets.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32</a:t>
            </a:r>
            <a:r>
              <a:rPr lang="en-US" baseline="0" dirty="0" smtClean="0"/>
              <a:t> (9%) food retail establishments participated in the WIC program.  Grocery stores made up a majority of the participants.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10</a:t>
            </a:fld>
            <a:endParaRPr lang="en-US" dirty="0"/>
          </a:p>
        </p:txBody>
      </p:sp>
    </p:spTree>
    <p:extLst>
      <p:ext uri="{BB962C8B-B14F-4D97-AF65-F5344CB8AC3E}">
        <p14:creationId xmlns:p14="http://schemas.microsoft.com/office/powerpoint/2010/main" val="142939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of all identified fresh food retailers in the study area (6 or more fresh/flash frozen fruit and/or vegetable items).  15.3% of food retailers met the fresh food requirements </a:t>
            </a:r>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11</a:t>
            </a:fld>
            <a:endParaRPr lang="en-US" dirty="0"/>
          </a:p>
        </p:txBody>
      </p:sp>
    </p:spTree>
    <p:extLst>
      <p:ext uri="{BB962C8B-B14F-4D97-AF65-F5344CB8AC3E}">
        <p14:creationId xmlns:p14="http://schemas.microsoft.com/office/powerpoint/2010/main" val="798066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9000">
              <a:srgbClr val="00A0AF"/>
            </a:gs>
            <a:gs pos="37000">
              <a:srgbClr val="7ED0E0"/>
            </a:gs>
            <a:gs pos="100000">
              <a:srgbClr val="00A0AF"/>
            </a:gs>
            <a:gs pos="61000">
              <a:schemeClr val="accent1">
                <a:lumMod val="40000"/>
                <a:lumOff val="60000"/>
              </a:schemeClr>
            </a:gs>
          </a:gsLst>
          <a:lin ang="30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65314" y="2733710"/>
            <a:ext cx="9722461" cy="1483728"/>
          </a:xfrm>
          <a:prstGeom prst="rect">
            <a:avLst/>
          </a:prstGeom>
          <a:solidFill>
            <a:srgbClr val="F78E1E"/>
          </a:solidFill>
          <a:ln>
            <a:solidFill>
              <a:srgbClr val="F78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p:nvPr>
        </p:nvSpPr>
        <p:spPr>
          <a:xfrm>
            <a:off x="284206" y="2822836"/>
            <a:ext cx="9260759" cy="1373070"/>
          </a:xfrm>
        </p:spPr>
        <p:txBody>
          <a:bodyPr>
            <a:normAutofit/>
          </a:bodyPr>
          <a:lstStyle>
            <a:lvl1pPr>
              <a:defRPr sz="5400"/>
            </a:lvl1pPr>
          </a:lstStyle>
          <a:p>
            <a:r>
              <a:rPr lang="en-US" sz="4800">
                <a:latin typeface="Arial Black" panose="020B0A04020102020204" pitchFamily="34" charset="0"/>
              </a:rPr>
              <a:t>Click to edit Master title style</a:t>
            </a:r>
            <a:endParaRPr lang="en-US" sz="4800" dirty="0">
              <a:latin typeface="Arial Black" panose="020B0A04020102020204" pitchFamily="34" charset="0"/>
            </a:endParaRPr>
          </a:p>
        </p:txBody>
      </p:sp>
      <p:sp>
        <p:nvSpPr>
          <p:cNvPr id="9" name="Subtitle 2"/>
          <p:cNvSpPr>
            <a:spLocks noGrp="1"/>
          </p:cNvSpPr>
          <p:nvPr>
            <p:ph type="subTitle" idx="1"/>
          </p:nvPr>
        </p:nvSpPr>
        <p:spPr>
          <a:xfrm>
            <a:off x="959722" y="4394039"/>
            <a:ext cx="8479454" cy="1117687"/>
          </a:xfrm>
        </p:spPr>
        <p:txBody>
          <a:bodyPr/>
          <a:lstStyle>
            <a:lvl1pPr algn="r">
              <a:defRPr>
                <a:solidFill>
                  <a:schemeClr val="bg1"/>
                </a:solidFill>
              </a:defRPr>
            </a:lvl1pPr>
          </a:lstStyle>
          <a:p>
            <a:pPr>
              <a:lnSpc>
                <a:spcPct val="100000"/>
              </a:lnSpc>
              <a:spcBef>
                <a:spcPts val="0"/>
              </a:spcBef>
            </a:pPr>
            <a:r>
              <a:rPr lang="en-US" b="1"/>
              <a:t>Click to edit Master subtitle style</a:t>
            </a:r>
            <a:endParaRPr lang="en-US" b="1" dirty="0"/>
          </a:p>
        </p:txBody>
      </p:sp>
      <p:sp>
        <p:nvSpPr>
          <p:cNvPr id="10" name="Rectangle 9"/>
          <p:cNvSpPr/>
          <p:nvPr userDrawn="1"/>
        </p:nvSpPr>
        <p:spPr>
          <a:xfrm>
            <a:off x="9766302" y="2733710"/>
            <a:ext cx="2502736" cy="1483728"/>
          </a:xfrm>
          <a:prstGeom prst="rect">
            <a:avLst/>
          </a:prstGeom>
          <a:solidFill>
            <a:srgbClr val="F78E1E"/>
          </a:solidFill>
          <a:ln>
            <a:solidFill>
              <a:srgbClr val="F78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stretch>
            <a:fillRect/>
          </a:stretch>
        </p:blipFill>
        <p:spPr>
          <a:xfrm>
            <a:off x="10046019" y="2565585"/>
            <a:ext cx="1616176" cy="1828454"/>
          </a:xfrm>
          <a:prstGeom prst="rect">
            <a:avLst/>
          </a:prstGeom>
        </p:spPr>
      </p:pic>
    </p:spTree>
    <p:extLst>
      <p:ext uri="{BB962C8B-B14F-4D97-AF65-F5344CB8AC3E}">
        <p14:creationId xmlns:p14="http://schemas.microsoft.com/office/powerpoint/2010/main" val="39388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24830-8569-456B-BFAB-55022A06B194}" type="datetimeFigureOut">
              <a:rPr lang="en-US" smtClean="0"/>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19024-31DC-4851-9F85-91E91F71B544}" type="slidenum">
              <a:rPr lang="en-US" smtClean="0"/>
              <a:t>‹#›</a:t>
            </a:fld>
            <a:endParaRPr lang="en-US" dirty="0"/>
          </a:p>
        </p:txBody>
      </p:sp>
      <p:sp>
        <p:nvSpPr>
          <p:cNvPr id="5" name="Rectangle 4"/>
          <p:cNvSpPr>
            <a:spLocks noChangeArrowheads="1"/>
          </p:cNvSpPr>
          <p:nvPr userDrawn="1"/>
        </p:nvSpPr>
        <p:spPr bwMode="auto">
          <a:xfrm>
            <a:off x="155447" y="162900"/>
            <a:ext cx="11904747" cy="1155099"/>
          </a:xfrm>
          <a:prstGeom prst="rect">
            <a:avLst/>
          </a:prstGeom>
          <a:solidFill>
            <a:srgbClr val="00A0A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6" name="Content Placeholder 2"/>
          <p:cNvSpPr>
            <a:spLocks noGrp="1"/>
          </p:cNvSpPr>
          <p:nvPr>
            <p:ph idx="1"/>
          </p:nvPr>
        </p:nvSpPr>
        <p:spPr>
          <a:xfrm>
            <a:off x="680321" y="1655659"/>
            <a:ext cx="10888224" cy="4280530"/>
          </a:xfrm>
        </p:spPr>
        <p:txBody>
          <a:bodyPr/>
          <a:lstStyle/>
          <a:p>
            <a:pPr lvl="0"/>
            <a:r>
              <a:rPr lang="en-US"/>
              <a:t>Edit Master text styles</a:t>
            </a:r>
          </a:p>
        </p:txBody>
      </p:sp>
      <p:sp>
        <p:nvSpPr>
          <p:cNvPr id="7" name="Rectangle 6"/>
          <p:cNvSpPr>
            <a:spLocks noChangeArrowheads="1"/>
          </p:cNvSpPr>
          <p:nvPr userDrawn="1"/>
        </p:nvSpPr>
        <p:spPr bwMode="auto">
          <a:xfrm>
            <a:off x="146304" y="6391656"/>
            <a:ext cx="11907794" cy="309563"/>
          </a:xfrm>
          <a:prstGeom prst="rect">
            <a:avLst/>
          </a:prstGeom>
          <a:solidFill>
            <a:srgbClr val="F96C45"/>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Rectangle 7"/>
          <p:cNvSpPr>
            <a:spLocks noChangeArrowheads="1"/>
          </p:cNvSpPr>
          <p:nvPr userDrawn="1"/>
        </p:nvSpPr>
        <p:spPr bwMode="auto">
          <a:xfrm>
            <a:off x="152400" y="152400"/>
            <a:ext cx="11907794" cy="6547104"/>
          </a:xfrm>
          <a:prstGeom prst="rect">
            <a:avLst/>
          </a:prstGeom>
          <a:noFill/>
          <a:ln w="9525" cap="flat" cmpd="sng" algn="ctr">
            <a:solidFill>
              <a:srgbClr val="F96C45"/>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userDrawn="1"/>
        </p:nvSpPr>
        <p:spPr bwMode="auto">
          <a:xfrm>
            <a:off x="152400" y="6327124"/>
            <a:ext cx="11901698" cy="0"/>
          </a:xfrm>
          <a:prstGeom prst="line">
            <a:avLst/>
          </a:prstGeom>
          <a:noFill/>
          <a:ln w="11430" cap="flat" cmpd="sng" algn="ctr">
            <a:solidFill>
              <a:srgbClr val="F96C45"/>
            </a:solidFill>
            <a:prstDash val="sysDash"/>
            <a:round/>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Oval 9"/>
          <p:cNvSpPr/>
          <p:nvPr userDrawn="1"/>
        </p:nvSpPr>
        <p:spPr>
          <a:xfrm>
            <a:off x="5762953" y="5989464"/>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Oval 10"/>
          <p:cNvSpPr/>
          <p:nvPr userDrawn="1"/>
        </p:nvSpPr>
        <p:spPr>
          <a:xfrm>
            <a:off x="5851675" y="6098524"/>
            <a:ext cx="420624" cy="420624"/>
          </a:xfrm>
          <a:prstGeom prst="ellipse">
            <a:avLst/>
          </a:prstGeom>
          <a:solidFill>
            <a:srgbClr val="FFFFFF"/>
          </a:solidFill>
          <a:ln w="50800" cap="rnd" cmpd="dbl" algn="ctr">
            <a:solidFill>
              <a:srgbClr val="F96C45"/>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Slide Number Placeholder 5"/>
          <p:cNvSpPr txBox="1">
            <a:spLocks/>
          </p:cNvSpPr>
          <p:nvPr userDrawn="1"/>
        </p:nvSpPr>
        <p:spPr>
          <a:xfrm>
            <a:off x="5676620" y="6088174"/>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FA19E01-6FA7-4F2D-BD5B-0499F6E6E2C4}" type="slidenum">
              <a:rPr lang="en-US" sz="2000" smtClean="0">
                <a:solidFill>
                  <a:srgbClr val="00A0AF"/>
                </a:solidFill>
              </a:rPr>
              <a:pPr algn="ctr"/>
              <a:t>‹#›</a:t>
            </a:fld>
            <a:endParaRPr lang="en-US" sz="2000" dirty="0">
              <a:solidFill>
                <a:srgbClr val="00A0AF"/>
              </a:solidFill>
            </a:endParaRPr>
          </a:p>
        </p:txBody>
      </p:sp>
      <p:sp>
        <p:nvSpPr>
          <p:cNvPr id="13" name="Title 3"/>
          <p:cNvSpPr>
            <a:spLocks noGrp="1"/>
          </p:cNvSpPr>
          <p:nvPr>
            <p:ph type="title"/>
          </p:nvPr>
        </p:nvSpPr>
        <p:spPr>
          <a:xfrm>
            <a:off x="680321" y="237061"/>
            <a:ext cx="10888224" cy="1080938"/>
          </a:xfrm>
        </p:spPr>
        <p:txBody>
          <a:bodyPr/>
          <a:lstStyle>
            <a:lvl1pPr>
              <a:defRPr>
                <a:solidFill>
                  <a:schemeClr val="bg1"/>
                </a:solidFill>
              </a:defRPr>
            </a:lvl1pPr>
          </a:lstStyle>
          <a:p>
            <a:r>
              <a:rPr lang="en-US">
                <a:latin typeface="Arial Black" panose="020B0A04020102020204" pitchFamily="34" charset="0"/>
              </a:rPr>
              <a:t>Click to edit Master title style</a:t>
            </a:r>
            <a:endParaRPr lang="en-US" dirty="0">
              <a:latin typeface="Arial Black" panose="020B0A04020102020204" pitchFamily="34" charset="0"/>
            </a:endParaRPr>
          </a:p>
        </p:txBody>
      </p:sp>
    </p:spTree>
    <p:extLst>
      <p:ext uri="{BB962C8B-B14F-4D97-AF65-F5344CB8AC3E}">
        <p14:creationId xmlns:p14="http://schemas.microsoft.com/office/powerpoint/2010/main" val="325245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24830-8569-456B-BFAB-55022A06B194}" type="datetimeFigureOut">
              <a:rPr lang="en-US" smtClean="0"/>
              <a:t>8/6/2020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19024-31DC-4851-9F85-91E91F71B544}" type="slidenum">
              <a:rPr lang="en-US" smtClean="0"/>
              <a:t>‹#›</a:t>
            </a:fld>
            <a:endParaRPr lang="en-US" dirty="0"/>
          </a:p>
        </p:txBody>
      </p:sp>
    </p:spTree>
    <p:extLst>
      <p:ext uri="{BB962C8B-B14F-4D97-AF65-F5344CB8AC3E}">
        <p14:creationId xmlns:p14="http://schemas.microsoft.com/office/powerpoint/2010/main" val="1562450064"/>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goecat.com/routes-maps" TargetMode="External"/><Relationship Id="rId7" Type="http://schemas.openxmlformats.org/officeDocument/2006/relationships/hyperlink" Target="https://www.ers.usda.gov/data-products/food-access-research-atlas/go-to-the-atlas.aspx" TargetMode="External"/><Relationship Id="rId2" Type="http://schemas.openxmlformats.org/officeDocument/2006/relationships/hyperlink" Target="https://goecat.com/docs/default-source/default-document-library/connections-2026-tdp-final-report.pdf" TargetMode="External"/><Relationship Id="rId1" Type="http://schemas.openxmlformats.org/officeDocument/2006/relationships/slideLayout" Target="../slideLayouts/slideLayout2.xml"/><Relationship Id="rId6" Type="http://schemas.openxmlformats.org/officeDocument/2006/relationships/hyperlink" Target="https://factfinder.census.gov/faces/nav/jsf/pages/index.xhtml" TargetMode="External"/><Relationship Id="rId5" Type="http://schemas.openxmlformats.org/officeDocument/2006/relationships/hyperlink" Target="http://www.flhealthcharts.com/charts/default.aspx" TargetMode="External"/><Relationship Id="rId4" Type="http://schemas.openxmlformats.org/officeDocument/2006/relationships/hyperlink" Target="https://fims.freshfromflorida.com/Search/SearchFoodEntity.asp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46555"/>
            <a:ext cx="9672320" cy="1490165"/>
          </a:xfrm>
        </p:spPr>
        <p:txBody>
          <a:bodyPr>
            <a:noAutofit/>
          </a:bodyPr>
          <a:lstStyle/>
          <a:p>
            <a:pPr algn="ctr"/>
            <a:r>
              <a:rPr lang="en-US" sz="2200" b="1" dirty="0" smtClean="0">
                <a:solidFill>
                  <a:prstClr val="white"/>
                </a:solidFill>
              </a:rPr>
              <a:t>A </a:t>
            </a:r>
            <a:r>
              <a:rPr lang="en-US" sz="2200" b="1" dirty="0">
                <a:solidFill>
                  <a:prstClr val="white"/>
                </a:solidFill>
              </a:rPr>
              <a:t>Spatial Analysis of Low-Income Communities in </a:t>
            </a:r>
            <a:br>
              <a:rPr lang="en-US" sz="2200" b="1" dirty="0">
                <a:solidFill>
                  <a:prstClr val="white"/>
                </a:solidFill>
              </a:rPr>
            </a:br>
            <a:r>
              <a:rPr lang="en-US" sz="2200" b="1" dirty="0">
                <a:solidFill>
                  <a:prstClr val="white"/>
                </a:solidFill>
              </a:rPr>
              <a:t>Pensacola, FL to Determine Areas of Need in Relation to the </a:t>
            </a:r>
            <a:r>
              <a:rPr lang="en-US" sz="2200" b="1" dirty="0" smtClean="0">
                <a:solidFill>
                  <a:prstClr val="white"/>
                </a:solidFill>
              </a:rPr>
              <a:t>Availability </a:t>
            </a:r>
            <a:r>
              <a:rPr lang="en-US" sz="2200" b="1" dirty="0">
                <a:solidFill>
                  <a:prstClr val="white"/>
                </a:solidFill>
              </a:rPr>
              <a:t>of Fresh Food and </a:t>
            </a:r>
            <a:r>
              <a:rPr lang="en-US" sz="2200" b="1" dirty="0" smtClean="0">
                <a:solidFill>
                  <a:prstClr val="white"/>
                </a:solidFill>
              </a:rPr>
              <a:t>Transportation</a:t>
            </a:r>
            <a:endParaRPr lang="en-US" sz="2200" dirty="0"/>
          </a:p>
        </p:txBody>
      </p:sp>
      <p:sp>
        <p:nvSpPr>
          <p:cNvPr id="3" name="Subtitle 2"/>
          <p:cNvSpPr>
            <a:spLocks noGrp="1"/>
          </p:cNvSpPr>
          <p:nvPr>
            <p:ph type="subTitle" idx="1"/>
          </p:nvPr>
        </p:nvSpPr>
        <p:spPr>
          <a:xfrm>
            <a:off x="0" y="485554"/>
            <a:ext cx="12192000" cy="1655762"/>
          </a:xfrm>
        </p:spPr>
        <p:txBody>
          <a:bodyPr/>
          <a:lstStyle/>
          <a:p>
            <a:endParaRPr lang="en-US" b="1" dirty="0"/>
          </a:p>
          <a:p>
            <a:pPr algn="ctr"/>
            <a:r>
              <a:rPr lang="en-US" sz="4800" b="1" dirty="0"/>
              <a:t>Department of Health</a:t>
            </a:r>
          </a:p>
        </p:txBody>
      </p:sp>
      <p:sp>
        <p:nvSpPr>
          <p:cNvPr id="4" name="Subtitle 2">
            <a:extLst>
              <a:ext uri="{FF2B5EF4-FFF2-40B4-BE49-F238E27FC236}">
                <a16:creationId xmlns="" xmlns:a16="http://schemas.microsoft.com/office/drawing/2014/main" id="{30A85317-8E64-47E7-BAE5-ABA288BB3CC6}"/>
              </a:ext>
            </a:extLst>
          </p:cNvPr>
          <p:cNvSpPr txBox="1">
            <a:spLocks/>
          </p:cNvSpPr>
          <p:nvPr/>
        </p:nvSpPr>
        <p:spPr>
          <a:xfrm>
            <a:off x="0" y="4716684"/>
            <a:ext cx="12192000" cy="1666833"/>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800" kern="1200" baseline="0">
                <a:solidFill>
                  <a:schemeClr val="bg1"/>
                </a:solidFill>
                <a:latin typeface="Trebuchet MS" panose="020B0603020202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p:txBody>
      </p:sp>
      <p:sp>
        <p:nvSpPr>
          <p:cNvPr id="5" name="TextBox 4">
            <a:extLst>
              <a:ext uri="{FF2B5EF4-FFF2-40B4-BE49-F238E27FC236}">
                <a16:creationId xmlns="" xmlns:a16="http://schemas.microsoft.com/office/drawing/2014/main" id="{FE5DA038-11C3-4533-ACFB-830152793F44}"/>
              </a:ext>
            </a:extLst>
          </p:cNvPr>
          <p:cNvSpPr txBox="1"/>
          <p:nvPr/>
        </p:nvSpPr>
        <p:spPr>
          <a:xfrm>
            <a:off x="325120" y="4348201"/>
            <a:ext cx="11541760" cy="2400657"/>
          </a:xfrm>
          <a:prstGeom prst="rect">
            <a:avLst/>
          </a:prstGeom>
          <a:noFill/>
        </p:spPr>
        <p:txBody>
          <a:bodyPr wrap="square" rtlCol="0">
            <a:spAutoFit/>
          </a:bodyPr>
          <a:lstStyle/>
          <a:p>
            <a:pPr algn="ctr"/>
            <a:r>
              <a:rPr lang="en-US" sz="2200" b="1" dirty="0" smtClean="0">
                <a:solidFill>
                  <a:schemeClr val="accent3">
                    <a:lumMod val="50000"/>
                  </a:schemeClr>
                </a:solidFill>
                <a:latin typeface="Corbel" panose="020B0503020204020204" pitchFamily="34" charset="0"/>
              </a:rPr>
              <a:t>Richard </a:t>
            </a:r>
            <a:r>
              <a:rPr lang="en-US" sz="2200" b="1" dirty="0" smtClean="0">
                <a:solidFill>
                  <a:schemeClr val="accent3">
                    <a:lumMod val="50000"/>
                  </a:schemeClr>
                </a:solidFill>
                <a:latin typeface="Corbel" panose="020B0503020204020204" pitchFamily="34" charset="0"/>
              </a:rPr>
              <a:t>Stone </a:t>
            </a:r>
          </a:p>
          <a:p>
            <a:pPr algn="ctr"/>
            <a:r>
              <a:rPr lang="en-US" sz="2200" b="1" dirty="0" smtClean="0">
                <a:solidFill>
                  <a:schemeClr val="accent3">
                    <a:lumMod val="50000"/>
                  </a:schemeClr>
                </a:solidFill>
                <a:latin typeface="Corbel" panose="020B0503020204020204" pitchFamily="34" charset="0"/>
              </a:rPr>
              <a:t>Public </a:t>
            </a:r>
            <a:r>
              <a:rPr lang="en-US" sz="2200" b="1" dirty="0" smtClean="0">
                <a:solidFill>
                  <a:schemeClr val="accent3">
                    <a:lumMod val="50000"/>
                  </a:schemeClr>
                </a:solidFill>
                <a:latin typeface="Corbel" panose="020B0503020204020204" pitchFamily="34" charset="0"/>
              </a:rPr>
              <a:t>Health Intern with the Escambia County Health Department</a:t>
            </a:r>
          </a:p>
          <a:p>
            <a:pPr algn="ctr"/>
            <a:r>
              <a:rPr lang="en-US" sz="2200" b="1" dirty="0" smtClean="0">
                <a:solidFill>
                  <a:schemeClr val="accent3">
                    <a:lumMod val="50000"/>
                  </a:schemeClr>
                </a:solidFill>
                <a:latin typeface="Corbel" panose="020B0503020204020204" pitchFamily="34" charset="0"/>
              </a:rPr>
              <a:t>University of West </a:t>
            </a:r>
            <a:r>
              <a:rPr lang="en-US" sz="2200" b="1" dirty="0" smtClean="0">
                <a:solidFill>
                  <a:schemeClr val="accent3">
                    <a:lumMod val="50000"/>
                  </a:schemeClr>
                </a:solidFill>
                <a:latin typeface="Corbel" panose="020B0503020204020204" pitchFamily="34" charset="0"/>
              </a:rPr>
              <a:t>Florida</a:t>
            </a:r>
          </a:p>
          <a:p>
            <a:pPr algn="ctr"/>
            <a:endParaRPr lang="en-US" sz="800" b="1" dirty="0" smtClean="0">
              <a:solidFill>
                <a:schemeClr val="accent3">
                  <a:lumMod val="50000"/>
                </a:schemeClr>
              </a:solidFill>
              <a:latin typeface="Corbel" panose="020B0503020204020204" pitchFamily="34" charset="0"/>
            </a:endParaRPr>
          </a:p>
          <a:p>
            <a:pPr algn="ctr"/>
            <a:r>
              <a:rPr lang="en-US" sz="2200" b="1" dirty="0" smtClean="0">
                <a:solidFill>
                  <a:schemeClr val="accent3">
                    <a:lumMod val="50000"/>
                  </a:schemeClr>
                </a:solidFill>
                <a:latin typeface="Corbel" panose="020B0503020204020204" pitchFamily="34" charset="0"/>
              </a:rPr>
              <a:t>Date:  08/06/2020</a:t>
            </a:r>
          </a:p>
          <a:p>
            <a:pPr algn="ctr"/>
            <a:r>
              <a:rPr lang="en-US" sz="2200" b="1" dirty="0" smtClean="0">
                <a:solidFill>
                  <a:schemeClr val="accent3">
                    <a:lumMod val="50000"/>
                  </a:schemeClr>
                </a:solidFill>
                <a:latin typeface="Corbel" panose="020B0503020204020204" pitchFamily="34" charset="0"/>
              </a:rPr>
              <a:t>Project Year:  2019/2020</a:t>
            </a:r>
            <a:r>
              <a:rPr lang="en-US" sz="2200" b="1" dirty="0" smtClean="0">
                <a:solidFill>
                  <a:schemeClr val="accent3">
                    <a:lumMod val="50000"/>
                  </a:schemeClr>
                </a:solidFill>
                <a:latin typeface="Corbel" panose="020B0503020204020204" pitchFamily="34" charset="0"/>
              </a:rPr>
              <a:t> </a:t>
            </a:r>
            <a:endParaRPr lang="en-US" sz="2200" b="1" dirty="0" smtClean="0">
              <a:solidFill>
                <a:schemeClr val="accent3">
                  <a:lumMod val="50000"/>
                </a:schemeClr>
              </a:solidFill>
              <a:latin typeface="Corbel" panose="020B0503020204020204" pitchFamily="34" charset="0"/>
            </a:endParaRPr>
          </a:p>
          <a:p>
            <a:pPr algn="ctr"/>
            <a:endParaRPr lang="en-US" sz="800" b="1" dirty="0" smtClean="0">
              <a:solidFill>
                <a:schemeClr val="accent3">
                  <a:lumMod val="50000"/>
                </a:schemeClr>
              </a:solidFill>
              <a:latin typeface="Corbel" panose="020B0503020204020204" pitchFamily="34" charset="0"/>
            </a:endParaRPr>
          </a:p>
          <a:p>
            <a:pPr algn="ctr"/>
            <a:r>
              <a:rPr lang="en-US" sz="2200" b="1" dirty="0" smtClean="0">
                <a:solidFill>
                  <a:schemeClr val="accent3">
                    <a:lumMod val="50000"/>
                  </a:schemeClr>
                </a:solidFill>
                <a:latin typeface="Corbel" panose="020B0503020204020204" pitchFamily="34" charset="0"/>
              </a:rPr>
              <a:t>Kimberly </a:t>
            </a:r>
            <a:r>
              <a:rPr lang="en-US" sz="2200" b="1" dirty="0" smtClean="0">
                <a:solidFill>
                  <a:schemeClr val="accent3">
                    <a:lumMod val="50000"/>
                  </a:schemeClr>
                </a:solidFill>
                <a:latin typeface="Corbel" panose="020B0503020204020204" pitchFamily="34" charset="0"/>
              </a:rPr>
              <a:t>Pace / Internship </a:t>
            </a:r>
            <a:r>
              <a:rPr lang="en-US" sz="2200" b="1" dirty="0" smtClean="0">
                <a:solidFill>
                  <a:schemeClr val="accent3">
                    <a:lumMod val="50000"/>
                  </a:schemeClr>
                </a:solidFill>
                <a:latin typeface="Corbel" panose="020B0503020204020204" pitchFamily="34" charset="0"/>
              </a:rPr>
              <a:t>Preceptor </a:t>
            </a:r>
            <a:endParaRPr lang="en-US" sz="2200" b="1" dirty="0">
              <a:solidFill>
                <a:schemeClr val="accent3">
                  <a:lumMod val="50000"/>
                </a:schemeClr>
              </a:solidFill>
              <a:latin typeface="Corbel" panose="020B0503020204020204" pitchFamily="34" charset="0"/>
            </a:endParaRPr>
          </a:p>
        </p:txBody>
      </p:sp>
    </p:spTree>
    <p:extLst>
      <p:ext uri="{BB962C8B-B14F-4D97-AF65-F5344CB8AC3E}">
        <p14:creationId xmlns:p14="http://schemas.microsoft.com/office/powerpoint/2010/main" val="3265506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1255" y="1372635"/>
            <a:ext cx="11734799" cy="4549195"/>
          </a:xfrm>
        </p:spPr>
        <p:txBody>
          <a:bodyPr>
            <a:noAutofit/>
          </a:bodyPr>
          <a:lstStyle/>
          <a:p>
            <a:pPr marL="457200" indent="-457200">
              <a:buFont typeface="Arial" panose="020B0604020202020204" pitchFamily="34" charset="0"/>
              <a:buChar char="•"/>
            </a:pPr>
            <a:r>
              <a:rPr lang="en-US" sz="2400" dirty="0" smtClean="0">
                <a:latin typeface="Corbel" panose="020B0503020204020204" pitchFamily="34" charset="0"/>
              </a:rPr>
              <a:t>353 food retail establishments were identified in the study area</a:t>
            </a:r>
          </a:p>
          <a:p>
            <a:pPr marL="914400" lvl="1" indent="-457200">
              <a:buFont typeface="Arial" panose="020B0604020202020204" pitchFamily="34" charset="0"/>
              <a:buChar char="•"/>
            </a:pPr>
            <a:r>
              <a:rPr lang="en-US" dirty="0" smtClean="0">
                <a:latin typeface="Corbel" panose="020B0503020204020204" pitchFamily="34" charset="0"/>
              </a:rPr>
              <a:t>Most of the retail establishments were convenience stores (51.8%) and minor food outlets (22%)</a:t>
            </a:r>
          </a:p>
          <a:p>
            <a:pPr marL="914400" lvl="1" indent="-457200">
              <a:buFont typeface="Arial" panose="020B0604020202020204" pitchFamily="34" charset="0"/>
              <a:buChar char="•"/>
            </a:pPr>
            <a:r>
              <a:rPr lang="en-US" dirty="0" smtClean="0">
                <a:latin typeface="Corbel" panose="020B0503020204020204" pitchFamily="34" charset="0"/>
              </a:rPr>
              <a:t>12.2% of retailers were grocery stores</a:t>
            </a:r>
          </a:p>
          <a:p>
            <a:pPr marL="457200" lvl="2" indent="-457200">
              <a:spcBef>
                <a:spcPts val="1000"/>
              </a:spcBef>
              <a:buFont typeface="Arial" panose="020B0604020202020204" pitchFamily="34" charset="0"/>
              <a:buChar char="•"/>
            </a:pPr>
            <a:r>
              <a:rPr lang="en-US" sz="2400" dirty="0" smtClean="0">
                <a:latin typeface="Corbel" panose="020B0503020204020204" pitchFamily="34" charset="0"/>
              </a:rPr>
              <a:t>263 food retail establishments (74.5%) participated in the </a:t>
            </a:r>
            <a:r>
              <a:rPr lang="en-US" sz="2400" dirty="0">
                <a:latin typeface="Corbel" panose="020B0503020204020204" pitchFamily="34" charset="0"/>
              </a:rPr>
              <a:t>Supplemental Nutrition Assistance Program (SNAP</a:t>
            </a:r>
            <a:r>
              <a:rPr lang="en-US" sz="2400" dirty="0" smtClean="0">
                <a:latin typeface="Corbel" panose="020B0503020204020204" pitchFamily="34" charset="0"/>
              </a:rPr>
              <a:t>)</a:t>
            </a:r>
          </a:p>
          <a:p>
            <a:pPr marL="914400" lvl="3" indent="-457200">
              <a:spcBef>
                <a:spcPts val="1000"/>
              </a:spcBef>
              <a:buFont typeface="Arial" panose="020B0604020202020204" pitchFamily="34" charset="0"/>
              <a:buChar char="•"/>
            </a:pPr>
            <a:r>
              <a:rPr lang="en-US" sz="2400" dirty="0" smtClean="0">
                <a:latin typeface="Corbel" panose="020B0503020204020204" pitchFamily="34" charset="0"/>
              </a:rPr>
              <a:t>Most retailers were convenience stores (49.1%) and minor food outlets (26.6%)</a:t>
            </a:r>
            <a:endParaRPr lang="en-US" sz="2400" dirty="0">
              <a:latin typeface="Corbel" panose="020B0503020204020204" pitchFamily="34" charset="0"/>
            </a:endParaRPr>
          </a:p>
          <a:p>
            <a:pPr marL="914400" lvl="1" indent="-457200">
              <a:buFont typeface="Arial" panose="020B0604020202020204" pitchFamily="34" charset="0"/>
              <a:buChar char="•"/>
            </a:pPr>
            <a:r>
              <a:rPr lang="en-US" dirty="0" smtClean="0"/>
              <a:t>16.3% of retailers were grocery stores</a:t>
            </a:r>
          </a:p>
          <a:p>
            <a:pPr marL="457200" indent="-457200">
              <a:buFont typeface="Arial" panose="020B0604020202020204" pitchFamily="34" charset="0"/>
              <a:buChar char="•"/>
            </a:pPr>
            <a:r>
              <a:rPr lang="en-US" sz="2400" dirty="0" smtClean="0">
                <a:latin typeface="Corbel" panose="020B0503020204020204" pitchFamily="34" charset="0"/>
              </a:rPr>
              <a:t>32 food retail establishments (9%) participated in </a:t>
            </a:r>
            <a:r>
              <a:rPr lang="en-US" sz="2400" dirty="0">
                <a:latin typeface="Corbel" panose="020B0503020204020204" pitchFamily="34" charset="0"/>
              </a:rPr>
              <a:t>Special Supplemental Nutrition Program for Women, Infants, and Children (WIC</a:t>
            </a:r>
            <a:r>
              <a:rPr lang="en-US" sz="2400" dirty="0" smtClean="0">
                <a:latin typeface="Corbel" panose="020B0503020204020204" pitchFamily="34" charset="0"/>
              </a:rPr>
              <a:t>)</a:t>
            </a:r>
          </a:p>
          <a:p>
            <a:pPr marL="914400" lvl="1" indent="-457200">
              <a:buFont typeface="Arial" panose="020B0604020202020204" pitchFamily="34" charset="0"/>
              <a:buChar char="•"/>
            </a:pPr>
            <a:r>
              <a:rPr lang="en-US" dirty="0" smtClean="0">
                <a:latin typeface="Corbel" panose="020B0503020204020204" pitchFamily="34" charset="0"/>
              </a:rPr>
              <a:t>90.6% of retailers were grocery stores</a:t>
            </a:r>
          </a:p>
          <a:p>
            <a:pPr marL="914400" lvl="1" indent="-457200">
              <a:buFont typeface="Arial" panose="020B0604020202020204" pitchFamily="34" charset="0"/>
              <a:buChar char="•"/>
            </a:pPr>
            <a:r>
              <a:rPr lang="en-US" dirty="0" smtClean="0">
                <a:latin typeface="Corbel" panose="020B0503020204020204" pitchFamily="34" charset="0"/>
              </a:rPr>
              <a:t>All establishments accepting WIC program benefits also accepted SNAP benefits</a:t>
            </a:r>
            <a:endParaRPr lang="en-US" dirty="0">
              <a:latin typeface="Corbel" panose="020B0503020204020204" pitchFamily="34" charset="0"/>
            </a:endParaRPr>
          </a:p>
        </p:txBody>
      </p:sp>
      <p:sp>
        <p:nvSpPr>
          <p:cNvPr id="3" name="Title 2"/>
          <p:cNvSpPr>
            <a:spLocks noGrp="1"/>
          </p:cNvSpPr>
          <p:nvPr>
            <p:ph type="title"/>
          </p:nvPr>
        </p:nvSpPr>
        <p:spPr/>
        <p:txBody>
          <a:bodyPr>
            <a:normAutofit fontScale="90000"/>
          </a:bodyPr>
          <a:lstStyle/>
          <a:p>
            <a:pPr algn="ctr"/>
            <a:r>
              <a:rPr lang="en-US" dirty="0"/>
              <a:t>Results: Food Retail Establishments</a:t>
            </a:r>
          </a:p>
        </p:txBody>
      </p:sp>
    </p:spTree>
    <p:extLst>
      <p:ext uri="{BB962C8B-B14F-4D97-AF65-F5344CB8AC3E}">
        <p14:creationId xmlns:p14="http://schemas.microsoft.com/office/powerpoint/2010/main" val="2376074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92164F-45C1-4AA8-8A4C-687D0EE2D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1" y="148046"/>
            <a:ext cx="12038858" cy="6646453"/>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468992" y="2229853"/>
            <a:ext cx="3975738" cy="1200329"/>
          </a:xfrm>
          <a:prstGeom prst="rect">
            <a:avLst/>
          </a:prstGeom>
          <a:solidFill>
            <a:srgbClr val="E6F4F6"/>
          </a:solidFill>
          <a:ln w="25400">
            <a:solidFill>
              <a:srgbClr val="41AEBD">
                <a:lumMod val="50000"/>
              </a:srgbClr>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1AEBD">
                    <a:lumMod val="50000"/>
                  </a:srgbClr>
                </a:solidFill>
                <a:effectLst/>
                <a:uLnTx/>
                <a:uFillTx/>
                <a:latin typeface="Corbel" panose="020B0503020204020204"/>
              </a:rPr>
              <a:t>15.3% of food retail establishments met the requirements of being a fresh food retailer (6 or more fresh and/or flash frozen fruits and/or vegetables) </a:t>
            </a:r>
          </a:p>
        </p:txBody>
      </p:sp>
    </p:spTree>
    <p:extLst>
      <p:ext uri="{BB962C8B-B14F-4D97-AF65-F5344CB8AC3E}">
        <p14:creationId xmlns:p14="http://schemas.microsoft.com/office/powerpoint/2010/main" val="3221627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2AB189-30BF-4DFB-8CDF-0A92AA68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2" y="148047"/>
            <a:ext cx="12038857" cy="6646453"/>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457561" y="2936169"/>
            <a:ext cx="4528095" cy="923330"/>
          </a:xfrm>
          <a:prstGeom prst="rect">
            <a:avLst/>
          </a:prstGeom>
          <a:solidFill>
            <a:srgbClr val="E6F4F6"/>
          </a:solidFill>
          <a:ln w="25400">
            <a:solidFill>
              <a:srgbClr val="41AEBD">
                <a:lumMod val="50000"/>
              </a:srgbClr>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1AEBD">
                    <a:lumMod val="50000"/>
                  </a:srgbClr>
                </a:solidFill>
                <a:effectLst/>
                <a:uLnTx/>
                <a:uFillTx/>
                <a:latin typeface="Corbel" panose="020B0503020204020204"/>
              </a:rPr>
              <a:t>The circle</a:t>
            </a:r>
            <a:r>
              <a:rPr kumimoji="0" lang="en-US" sz="1800" b="0" i="0" u="none" strike="noStrike" kern="0" cap="none" spc="0" normalizeH="0" noProof="0" dirty="0" smtClean="0">
                <a:ln>
                  <a:noFill/>
                </a:ln>
                <a:solidFill>
                  <a:srgbClr val="41AEBD">
                    <a:lumMod val="50000"/>
                  </a:srgbClr>
                </a:solidFill>
                <a:effectLst/>
                <a:uLnTx/>
                <a:uFillTx/>
                <a:latin typeface="Corbel" panose="020B0503020204020204"/>
              </a:rPr>
              <a:t> marker indicates that the retailer met the fresh food requirements and the square marker are thos</a:t>
            </a:r>
            <a:r>
              <a:rPr lang="en-US" kern="0" noProof="0" dirty="0" smtClean="0">
                <a:solidFill>
                  <a:srgbClr val="41AEBD">
                    <a:lumMod val="50000"/>
                  </a:srgbClr>
                </a:solidFill>
                <a:latin typeface="Corbel" panose="020B0503020204020204"/>
              </a:rPr>
              <a:t>e that  did not</a:t>
            </a:r>
            <a:endParaRPr kumimoji="0" lang="en-US" sz="1800" b="0" i="0" u="none" strike="noStrike" kern="0" cap="none" spc="0" normalizeH="0" baseline="0" noProof="0" dirty="0" smtClean="0">
              <a:ln>
                <a:noFill/>
              </a:ln>
              <a:solidFill>
                <a:srgbClr val="41AEBD">
                  <a:lumMod val="50000"/>
                </a:srgbClr>
              </a:solidFill>
              <a:effectLst/>
              <a:uLnTx/>
              <a:uFillTx/>
              <a:latin typeface="Corbel" panose="020B0503020204020204"/>
            </a:endParaRPr>
          </a:p>
        </p:txBody>
      </p:sp>
      <p:sp>
        <p:nvSpPr>
          <p:cNvPr id="6" name="TextBox 5">
            <a:extLst>
              <a:ext uri="{FF2B5EF4-FFF2-40B4-BE49-F238E27FC236}">
                <a16:creationId xmlns:a16="http://schemas.microsoft.com/office/drawing/2014/main" xmlns="" id="{B344500B-D8E7-4D3B-BB6F-9C9084EEEB37}"/>
              </a:ext>
            </a:extLst>
          </p:cNvPr>
          <p:cNvSpPr txBox="1"/>
          <p:nvPr/>
        </p:nvSpPr>
        <p:spPr>
          <a:xfrm>
            <a:off x="457562" y="3968357"/>
            <a:ext cx="3975738" cy="923330"/>
          </a:xfrm>
          <a:prstGeom prst="rect">
            <a:avLst/>
          </a:prstGeom>
          <a:solidFill>
            <a:srgbClr val="E6F4F6"/>
          </a:solidFill>
          <a:ln w="25400">
            <a:solidFill>
              <a:srgbClr val="41AEBD">
                <a:lumMod val="50000"/>
              </a:srgbClr>
            </a:solid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41AEBD">
                    <a:lumMod val="50000"/>
                  </a:srgbClr>
                </a:solidFill>
                <a:effectLst/>
                <a:uLnTx/>
                <a:uFillTx/>
                <a:latin typeface="Corbel" panose="020B0503020204020204"/>
              </a:rPr>
              <a:t>All establishments accepting WIC program benefits also accepted SNAP benefits</a:t>
            </a:r>
          </a:p>
        </p:txBody>
      </p:sp>
    </p:spTree>
    <p:extLst>
      <p:ext uri="{BB962C8B-B14F-4D97-AF65-F5344CB8AC3E}">
        <p14:creationId xmlns:p14="http://schemas.microsoft.com/office/powerpoint/2010/main" val="3269968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Results: Public Transportation System</a:t>
            </a:r>
          </a:p>
        </p:txBody>
      </p:sp>
      <p:sp>
        <p:nvSpPr>
          <p:cNvPr id="6" name="Content Placeholder 1"/>
          <p:cNvSpPr>
            <a:spLocks noGrp="1"/>
          </p:cNvSpPr>
          <p:nvPr>
            <p:ph idx="1"/>
          </p:nvPr>
        </p:nvSpPr>
        <p:spPr>
          <a:xfrm>
            <a:off x="261255" y="1568574"/>
            <a:ext cx="11734799" cy="2567995"/>
          </a:xfrm>
        </p:spPr>
        <p:txBody>
          <a:bodyPr>
            <a:noAutofit/>
          </a:bodyPr>
          <a:lstStyle/>
          <a:p>
            <a:pPr marL="457200" lvl="2" indent="-457200">
              <a:spcBef>
                <a:spcPts val="1000"/>
              </a:spcBef>
              <a:buFont typeface="Arial" panose="020B0604020202020204" pitchFamily="34" charset="0"/>
              <a:buChar char="•"/>
            </a:pPr>
            <a:r>
              <a:rPr lang="en-US" sz="2400" dirty="0" smtClean="0">
                <a:latin typeface="Corbel" panose="020B0503020204020204" pitchFamily="34" charset="0"/>
              </a:rPr>
              <a:t>263 food retail establishments were SNAP/WIC approved retail establishments</a:t>
            </a:r>
          </a:p>
          <a:p>
            <a:pPr marL="914400" lvl="3" indent="-457200">
              <a:spcBef>
                <a:spcPts val="1000"/>
              </a:spcBef>
              <a:buFont typeface="Arial" panose="020B0604020202020204" pitchFamily="34" charset="0"/>
              <a:buChar char="•"/>
            </a:pPr>
            <a:r>
              <a:rPr lang="en-US" sz="2200" dirty="0" smtClean="0">
                <a:latin typeface="Corbel" panose="020B0503020204020204" pitchFamily="34" charset="0"/>
              </a:rPr>
              <a:t>Remember that all the establishments accepting WIC benefits also accepted SNAP benefits</a:t>
            </a:r>
          </a:p>
          <a:p>
            <a:pPr marL="457200" lvl="2" indent="-457200">
              <a:spcBef>
                <a:spcPts val="1000"/>
              </a:spcBef>
              <a:buFont typeface="Arial" panose="020B0604020202020204" pitchFamily="34" charset="0"/>
              <a:buChar char="•"/>
            </a:pPr>
            <a:r>
              <a:rPr lang="en-US" sz="2400" dirty="0" smtClean="0">
                <a:latin typeface="Corbel" panose="020B0503020204020204" pitchFamily="34" charset="0"/>
              </a:rPr>
              <a:t>Of those approved retailers 83.6% were within ¼ mile of an ECAT bus route</a:t>
            </a:r>
          </a:p>
          <a:p>
            <a:pPr marL="914400" lvl="3" indent="-457200">
              <a:spcBef>
                <a:spcPts val="1000"/>
              </a:spcBef>
              <a:buFont typeface="Arial" panose="020B0604020202020204" pitchFamily="34" charset="0"/>
              <a:buChar char="•"/>
            </a:pPr>
            <a:r>
              <a:rPr lang="en-US" sz="2400" dirty="0" smtClean="0">
                <a:latin typeface="Corbel" panose="020B0503020204020204" pitchFamily="34" charset="0"/>
              </a:rPr>
              <a:t>Most retailers were convenience stores (46.4%) and minor food outlets (28.6%)</a:t>
            </a:r>
            <a:endParaRPr lang="en-US" sz="2400" dirty="0">
              <a:latin typeface="Corbel" panose="020B0503020204020204" pitchFamily="34" charset="0"/>
            </a:endParaRPr>
          </a:p>
          <a:p>
            <a:pPr marL="914400" lvl="1" indent="-457200">
              <a:buFont typeface="Arial" panose="020B0604020202020204" pitchFamily="34" charset="0"/>
              <a:buChar char="•"/>
            </a:pPr>
            <a:r>
              <a:rPr lang="en-US" dirty="0" smtClean="0"/>
              <a:t>16.3% of retailers were grocery stores</a:t>
            </a:r>
          </a:p>
        </p:txBody>
      </p:sp>
      <p:sp>
        <p:nvSpPr>
          <p:cNvPr id="8" name="TextBox 7"/>
          <p:cNvSpPr txBox="1"/>
          <p:nvPr/>
        </p:nvSpPr>
        <p:spPr>
          <a:xfrm>
            <a:off x="337458" y="3918854"/>
            <a:ext cx="11517085" cy="1846659"/>
          </a:xfrm>
          <a:prstGeom prst="rect">
            <a:avLst/>
          </a:prstGeom>
          <a:solidFill>
            <a:schemeClr val="accent6">
              <a:lumMod val="75000"/>
            </a:schemeClr>
          </a:solidFill>
          <a:ln w="38100">
            <a:solidFill>
              <a:schemeClr val="accent6">
                <a:lumMod val="50000"/>
              </a:schemeClr>
            </a:solidFill>
          </a:ln>
        </p:spPr>
        <p:txBody>
          <a:bodyPr wrap="square" lIns="182880" tIns="182880" rIns="182880" bIns="182880" rtlCol="0">
            <a:spAutoFit/>
          </a:bodyPr>
          <a:lstStyle/>
          <a:p>
            <a:r>
              <a:rPr lang="en-US" sz="2400" b="1" dirty="0" smtClean="0">
                <a:solidFill>
                  <a:schemeClr val="bg1"/>
                </a:solidFill>
                <a:latin typeface="Corbel" panose="020B0503020204020204" pitchFamily="34" charset="0"/>
              </a:rPr>
              <a:t>The next two slides are going to show the bus routes (dark green lines) and their ¼ mile buffer (light green shading surrounding the dark green lines).  If the circle or square marker falls within the light green area then they are within ¼ mile of an ECAT bus route. </a:t>
            </a:r>
            <a:endParaRPr lang="en-US" sz="2400"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579860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E79FCAA4-61DB-4519-8A82-337F87E46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499126" y="3023253"/>
            <a:ext cx="3975738" cy="923330"/>
          </a:xfrm>
          <a:prstGeom prst="rect">
            <a:avLst/>
          </a:prstGeom>
          <a:solidFill>
            <a:srgbClr val="E6F4F6"/>
          </a:solidFill>
          <a:ln w="25400">
            <a:solidFill>
              <a:schemeClr val="accent1">
                <a:lumMod val="50000"/>
              </a:schemeClr>
            </a:solidFill>
          </a:ln>
        </p:spPr>
        <p:txBody>
          <a:bodyPr wrap="square" rtlCol="0">
            <a:spAutoFit/>
          </a:bodyPr>
          <a:lstStyle/>
          <a:p>
            <a:r>
              <a:rPr lang="en-US" dirty="0" smtClean="0">
                <a:solidFill>
                  <a:schemeClr val="accent1">
                    <a:lumMod val="50000"/>
                  </a:schemeClr>
                </a:solidFill>
              </a:rPr>
              <a:t>87% of fresh food retailers were within a ¼ mile of the public transportation system</a:t>
            </a:r>
          </a:p>
        </p:txBody>
      </p:sp>
    </p:spTree>
    <p:extLst>
      <p:ext uri="{BB962C8B-B14F-4D97-AF65-F5344CB8AC3E}">
        <p14:creationId xmlns:p14="http://schemas.microsoft.com/office/powerpoint/2010/main" val="2030267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BA014866-412F-4A5B-AFF4-39E70FFF4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381769" y="3522021"/>
            <a:ext cx="3975738" cy="923330"/>
          </a:xfrm>
          <a:prstGeom prst="rect">
            <a:avLst/>
          </a:prstGeom>
          <a:solidFill>
            <a:srgbClr val="E6F4F6"/>
          </a:solidFill>
          <a:ln w="25400">
            <a:solidFill>
              <a:schemeClr val="accent1">
                <a:lumMod val="50000"/>
              </a:schemeClr>
            </a:solidFill>
          </a:ln>
        </p:spPr>
        <p:txBody>
          <a:bodyPr wrap="square" rtlCol="0">
            <a:spAutoFit/>
          </a:bodyPr>
          <a:lstStyle/>
          <a:p>
            <a:r>
              <a:rPr lang="en-US" dirty="0" smtClean="0">
                <a:solidFill>
                  <a:schemeClr val="accent1">
                    <a:lumMod val="50000"/>
                  </a:schemeClr>
                </a:solidFill>
              </a:rPr>
              <a:t>83.6% of SNAP and WIC retail establishments were within a ¼ mile of the public transportation system</a:t>
            </a:r>
          </a:p>
        </p:txBody>
      </p:sp>
    </p:spTree>
    <p:extLst>
      <p:ext uri="{BB962C8B-B14F-4D97-AF65-F5344CB8AC3E}">
        <p14:creationId xmlns:p14="http://schemas.microsoft.com/office/powerpoint/2010/main" val="2770423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Results: Census Tract Poverty Status</a:t>
            </a:r>
          </a:p>
        </p:txBody>
      </p:sp>
      <p:sp>
        <p:nvSpPr>
          <p:cNvPr id="4" name="Content Placeholder 1"/>
          <p:cNvSpPr>
            <a:spLocks noGrp="1"/>
          </p:cNvSpPr>
          <p:nvPr>
            <p:ph idx="1"/>
          </p:nvPr>
        </p:nvSpPr>
        <p:spPr>
          <a:xfrm>
            <a:off x="261255" y="1590345"/>
            <a:ext cx="11734799" cy="4549195"/>
          </a:xfrm>
        </p:spPr>
        <p:txBody>
          <a:bodyPr>
            <a:noAutofit/>
          </a:bodyPr>
          <a:lstStyle/>
          <a:p>
            <a:pPr marL="457200" indent="-457200">
              <a:buFont typeface="Arial" panose="020B0604020202020204" pitchFamily="34" charset="0"/>
              <a:buChar char="•"/>
            </a:pPr>
            <a:r>
              <a:rPr lang="en-US" sz="2400" dirty="0" smtClean="0">
                <a:latin typeface="Corbel" panose="020B0503020204020204" pitchFamily="34" charset="0"/>
              </a:rPr>
              <a:t>The study area was made up of 63 census tracts</a:t>
            </a:r>
          </a:p>
          <a:p>
            <a:pPr marL="1143000" lvl="2" indent="-228600">
              <a:buFont typeface="Arial" panose="020B0604020202020204" pitchFamily="34" charset="0"/>
              <a:buChar char="•"/>
            </a:pPr>
            <a:r>
              <a:rPr lang="en-US" sz="2400" dirty="0" smtClean="0">
                <a:latin typeface="Corbel" panose="020B0503020204020204" pitchFamily="34" charset="0"/>
              </a:rPr>
              <a:t>34.9% of census tracts met the poverty requirements of </a:t>
            </a:r>
            <a:r>
              <a:rPr lang="en-US" sz="2400" dirty="0" smtClean="0">
                <a:latin typeface="Corbel" panose="020B0503020204020204"/>
              </a:rPr>
              <a:t>a </a:t>
            </a:r>
            <a:r>
              <a:rPr lang="en-US" sz="2400" dirty="0">
                <a:latin typeface="Corbel" panose="020B0503020204020204"/>
              </a:rPr>
              <a:t>poverty rate of 20% or </a:t>
            </a:r>
            <a:r>
              <a:rPr lang="en-US" sz="2400" dirty="0" smtClean="0">
                <a:latin typeface="Corbel" panose="020B0503020204020204"/>
              </a:rPr>
              <a:t>higher and/or a </a:t>
            </a:r>
            <a:r>
              <a:rPr lang="en-US" sz="2400" dirty="0">
                <a:latin typeface="Corbel" panose="020B0503020204020204"/>
              </a:rPr>
              <a:t>median family income less than 80% for the metro area</a:t>
            </a:r>
            <a:r>
              <a:rPr lang="en-US" sz="2400" dirty="0" smtClean="0">
                <a:latin typeface="Corbel" panose="020B0503020204020204" pitchFamily="34" charset="0"/>
              </a:rPr>
              <a:t> </a:t>
            </a:r>
          </a:p>
          <a:p>
            <a:pPr marL="1143000" lvl="2" indent="-228600">
              <a:buFont typeface="Arial" panose="020B0604020202020204" pitchFamily="34" charset="0"/>
              <a:buChar char="•"/>
            </a:pPr>
            <a:r>
              <a:rPr lang="en-US" sz="2400" dirty="0" smtClean="0">
                <a:latin typeface="Corbel" panose="020B0503020204020204" pitchFamily="34" charset="0"/>
              </a:rPr>
              <a:t>6.4% of census tracts met the borderline requirements of a poverty rate between 20% and 23% and /or a median family income within 3,000 of the poverty cut off </a:t>
            </a:r>
          </a:p>
        </p:txBody>
      </p:sp>
      <p:sp>
        <p:nvSpPr>
          <p:cNvPr id="5" name="TextBox 4"/>
          <p:cNvSpPr txBox="1"/>
          <p:nvPr/>
        </p:nvSpPr>
        <p:spPr>
          <a:xfrm>
            <a:off x="337458" y="3918854"/>
            <a:ext cx="11517085" cy="1846659"/>
          </a:xfrm>
          <a:prstGeom prst="rect">
            <a:avLst/>
          </a:prstGeom>
          <a:solidFill>
            <a:schemeClr val="accent6">
              <a:lumMod val="75000"/>
            </a:schemeClr>
          </a:solidFill>
          <a:ln w="38100">
            <a:solidFill>
              <a:schemeClr val="accent6">
                <a:lumMod val="50000"/>
              </a:schemeClr>
            </a:solidFill>
          </a:ln>
        </p:spPr>
        <p:txBody>
          <a:bodyPr wrap="square" lIns="182880" tIns="182880" rIns="182880" bIns="182880" rtlCol="0">
            <a:spAutoFit/>
          </a:bodyPr>
          <a:lstStyle/>
          <a:p>
            <a:r>
              <a:rPr lang="en-US" sz="2400" b="1" dirty="0" smtClean="0">
                <a:solidFill>
                  <a:schemeClr val="bg1"/>
                </a:solidFill>
                <a:latin typeface="Corbel" panose="020B0503020204020204" pitchFamily="34" charset="0"/>
              </a:rPr>
              <a:t>The next slides are going to show the locations of those meeting the poverty requirements (dark red shading) and those that are a borderline status (light blue shading).  There will also be maps showing the food retailers locations in relation to the census tracts meeting the poverty or borderline status guidelines  </a:t>
            </a:r>
            <a:endParaRPr lang="en-US" sz="2400"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252956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6FB69581-C482-41C4-B07F-686E18000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Tree>
    <p:extLst>
      <p:ext uri="{BB962C8B-B14F-4D97-AF65-F5344CB8AC3E}">
        <p14:creationId xmlns:p14="http://schemas.microsoft.com/office/powerpoint/2010/main" val="1386994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0ED0C201-DDA8-422F-8E14-35AEE8D2D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464897" y="3231073"/>
            <a:ext cx="3975738" cy="1200329"/>
          </a:xfrm>
          <a:prstGeom prst="rect">
            <a:avLst/>
          </a:prstGeom>
          <a:solidFill>
            <a:srgbClr val="E6F4F6"/>
          </a:solidFill>
          <a:ln w="25400">
            <a:solidFill>
              <a:schemeClr val="accent1">
                <a:lumMod val="50000"/>
              </a:schemeClr>
            </a:solidFill>
          </a:ln>
        </p:spPr>
        <p:txBody>
          <a:bodyPr wrap="square" rtlCol="0">
            <a:spAutoFit/>
          </a:bodyPr>
          <a:lstStyle/>
          <a:p>
            <a:r>
              <a:rPr lang="en-US" dirty="0" smtClean="0">
                <a:solidFill>
                  <a:schemeClr val="accent1">
                    <a:lumMod val="50000"/>
                  </a:schemeClr>
                </a:solidFill>
              </a:rPr>
              <a:t>61.5% of census tracts who meet the poverty or borderline status guidelines have a fresh food retailer within the tract’s boundary</a:t>
            </a:r>
          </a:p>
        </p:txBody>
      </p:sp>
    </p:spTree>
    <p:extLst>
      <p:ext uri="{BB962C8B-B14F-4D97-AF65-F5344CB8AC3E}">
        <p14:creationId xmlns:p14="http://schemas.microsoft.com/office/powerpoint/2010/main" val="3440734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C9FD67B3-ED3E-4968-B4A0-42C63A561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
        <p:nvSpPr>
          <p:cNvPr id="5" name="TextBox 4">
            <a:extLst>
              <a:ext uri="{FF2B5EF4-FFF2-40B4-BE49-F238E27FC236}">
                <a16:creationId xmlns:a16="http://schemas.microsoft.com/office/drawing/2014/main" xmlns="" id="{B344500B-D8E7-4D3B-BB6F-9C9084EEEB37}"/>
              </a:ext>
            </a:extLst>
          </p:cNvPr>
          <p:cNvSpPr txBox="1"/>
          <p:nvPr/>
        </p:nvSpPr>
        <p:spPr>
          <a:xfrm>
            <a:off x="367099" y="3563585"/>
            <a:ext cx="3975738" cy="1477328"/>
          </a:xfrm>
          <a:prstGeom prst="rect">
            <a:avLst/>
          </a:prstGeom>
          <a:solidFill>
            <a:srgbClr val="E6F4F6"/>
          </a:solidFill>
          <a:ln w="25400">
            <a:solidFill>
              <a:schemeClr val="accent1">
                <a:lumMod val="50000"/>
              </a:schemeClr>
            </a:solidFill>
          </a:ln>
        </p:spPr>
        <p:txBody>
          <a:bodyPr wrap="square" rtlCol="0">
            <a:spAutoFit/>
          </a:bodyPr>
          <a:lstStyle/>
          <a:p>
            <a:r>
              <a:rPr lang="en-US" dirty="0" smtClean="0">
                <a:solidFill>
                  <a:schemeClr val="accent1">
                    <a:lumMod val="50000"/>
                  </a:schemeClr>
                </a:solidFill>
              </a:rPr>
              <a:t>All census tracts meeting the poverty guidelines or having a borderline status have a food retailer(s) participating in the SNAP and/or WIC program within their census tract</a:t>
            </a:r>
          </a:p>
        </p:txBody>
      </p:sp>
    </p:spTree>
    <p:extLst>
      <p:ext uri="{BB962C8B-B14F-4D97-AF65-F5344CB8AC3E}">
        <p14:creationId xmlns:p14="http://schemas.microsoft.com/office/powerpoint/2010/main" val="627465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 xmlns:a16="http://schemas.microsoft.com/office/drawing/2014/main" id="{0AED8A04-B3FA-414C-87FE-F48211075AAD}"/>
              </a:ext>
            </a:extLst>
          </p:cNvPr>
          <p:cNvSpPr>
            <a:spLocks noGrp="1"/>
          </p:cNvSpPr>
          <p:nvPr>
            <p:ph type="title"/>
          </p:nvPr>
        </p:nvSpPr>
        <p:spPr>
          <a:xfrm>
            <a:off x="681038" y="236538"/>
            <a:ext cx="10887075" cy="1081087"/>
          </a:xfrm>
        </p:spPr>
        <p:txBody>
          <a:bodyPr>
            <a:normAutofit/>
          </a:bodyPr>
          <a:lstStyle/>
          <a:p>
            <a:pPr algn="ctr"/>
            <a:r>
              <a:rPr lang="en-US" dirty="0" smtClean="0"/>
              <a:t>Defining Census </a:t>
            </a:r>
            <a:r>
              <a:rPr lang="en-US" dirty="0"/>
              <a:t>Data Geographies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35" y="1445341"/>
            <a:ext cx="4596206" cy="4623151"/>
          </a:xfrm>
          <a:prstGeom prst="rect">
            <a:avLst/>
          </a:prstGeom>
          <a:noFill/>
          <a:ln w="25400">
            <a:solidFill>
              <a:srgbClr val="00A0A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80892" y="1511292"/>
            <a:ext cx="6343748" cy="4325800"/>
          </a:xfrm>
          <a:prstGeom prst="rect">
            <a:avLst/>
          </a:prstGeom>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Census Tract</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Statistical subdivisions of a county</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Population size between 1,200 and 8,000 people</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Optimum size is 4,000 people</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11.01 is a census tract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Census Block Group</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Statistical subdivisions of a census tract</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Population size between 600 and 3,000 people</a:t>
            </a:r>
          </a:p>
          <a:p>
            <a:pPr marL="685800" marR="0" lvl="1" indent="-228600" defTabSz="91440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smtClean="0">
                <a:ln>
                  <a:noFill/>
                </a:ln>
                <a:effectLst/>
                <a:uLnTx/>
                <a:uFillTx/>
                <a:latin typeface="Corbel" panose="020B0503020204020204" pitchFamily="34" charset="0"/>
              </a:rPr>
              <a:t>4 divisions of 11.01 are census block group</a:t>
            </a:r>
            <a:endParaRPr kumimoji="0" lang="en-US" sz="1800" b="0" i="0" u="none" strike="noStrike" kern="0" cap="none" spc="0" normalizeH="0" baseline="0" noProof="0" dirty="0" smtClean="0">
              <a:ln>
                <a:noFill/>
              </a:ln>
              <a:effectLst/>
              <a:uLnTx/>
              <a:uFillTx/>
              <a:latin typeface="Corbel" panose="020B0503020204020204" pitchFamily="34" charset="0"/>
            </a:endParaRPr>
          </a:p>
        </p:txBody>
      </p:sp>
    </p:spTree>
    <p:extLst>
      <p:ext uri="{BB962C8B-B14F-4D97-AF65-F5344CB8AC3E}">
        <p14:creationId xmlns:p14="http://schemas.microsoft.com/office/powerpoint/2010/main" val="1228474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Results: Census Tract Poverty Status</a:t>
            </a:r>
          </a:p>
        </p:txBody>
      </p:sp>
      <p:sp>
        <p:nvSpPr>
          <p:cNvPr id="5" name="TextBox 4"/>
          <p:cNvSpPr txBox="1"/>
          <p:nvPr/>
        </p:nvSpPr>
        <p:spPr>
          <a:xfrm>
            <a:off x="337458" y="4114793"/>
            <a:ext cx="11517085" cy="1846659"/>
          </a:xfrm>
          <a:prstGeom prst="rect">
            <a:avLst/>
          </a:prstGeom>
          <a:solidFill>
            <a:schemeClr val="accent6">
              <a:lumMod val="75000"/>
            </a:schemeClr>
          </a:solidFill>
          <a:ln w="38100">
            <a:solidFill>
              <a:schemeClr val="accent6">
                <a:lumMod val="50000"/>
              </a:schemeClr>
            </a:solidFill>
          </a:ln>
        </p:spPr>
        <p:txBody>
          <a:bodyPr wrap="square" lIns="182880" tIns="182880" rIns="182880" bIns="182880" rtlCol="0">
            <a:spAutoFit/>
          </a:bodyPr>
          <a:lstStyle/>
          <a:p>
            <a:r>
              <a:rPr lang="en-US" sz="2400" b="1" dirty="0" smtClean="0">
                <a:solidFill>
                  <a:schemeClr val="bg1"/>
                </a:solidFill>
                <a:latin typeface="Corbel" panose="020B0503020204020204" pitchFamily="34" charset="0"/>
              </a:rPr>
              <a:t>The next slides is going to show the locations of those meeting the poverty or borderline status guidelines, fresh food retailers locations, and ECAT bus routes with their ¼ mile buffer zone.  Remember that we are trying to determine low income areas that may have trouble getting fresh food items.</a:t>
            </a:r>
            <a:endParaRPr lang="en-US" sz="2400" b="1" dirty="0">
              <a:solidFill>
                <a:schemeClr val="bg1"/>
              </a:solidFill>
              <a:latin typeface="Corbel" panose="020B0503020204020204" pitchFamily="34" charset="0"/>
            </a:endParaRPr>
          </a:p>
        </p:txBody>
      </p:sp>
      <p:sp>
        <p:nvSpPr>
          <p:cNvPr id="6" name="Content Placeholder 1"/>
          <p:cNvSpPr>
            <a:spLocks noGrp="1"/>
          </p:cNvSpPr>
          <p:nvPr>
            <p:ph idx="1"/>
          </p:nvPr>
        </p:nvSpPr>
        <p:spPr>
          <a:xfrm>
            <a:off x="261255" y="1481490"/>
            <a:ext cx="11734799" cy="2567995"/>
          </a:xfrm>
        </p:spPr>
        <p:txBody>
          <a:bodyPr>
            <a:noAutofit/>
          </a:bodyPr>
          <a:lstStyle/>
          <a:p>
            <a:pPr marL="457200" lvl="2" indent="-457200">
              <a:spcBef>
                <a:spcPts val="1000"/>
              </a:spcBef>
              <a:buFont typeface="Arial" panose="020B0604020202020204" pitchFamily="34" charset="0"/>
              <a:buChar char="•"/>
            </a:pPr>
            <a:r>
              <a:rPr lang="en-US" sz="2400" dirty="0" smtClean="0">
                <a:latin typeface="Corbel" panose="020B0503020204020204" pitchFamily="34" charset="0"/>
              </a:rPr>
              <a:t>263 food retail establishments were SNAP/WIC approved retail establishments</a:t>
            </a:r>
          </a:p>
          <a:p>
            <a:pPr marL="914400" lvl="3" indent="-457200">
              <a:spcBef>
                <a:spcPts val="1000"/>
              </a:spcBef>
              <a:buFont typeface="Arial" panose="020B0604020202020204" pitchFamily="34" charset="0"/>
              <a:buChar char="•"/>
            </a:pPr>
            <a:r>
              <a:rPr lang="en-US" sz="2200" dirty="0" smtClean="0">
                <a:latin typeface="Corbel" panose="020B0503020204020204" pitchFamily="34" charset="0"/>
              </a:rPr>
              <a:t>Remember that all the establishments accepting WIC benefits also accepted SNAP benefits</a:t>
            </a:r>
          </a:p>
          <a:p>
            <a:pPr marL="457200" lvl="2" indent="-457200">
              <a:spcBef>
                <a:spcPts val="1000"/>
              </a:spcBef>
              <a:buFont typeface="Arial" panose="020B0604020202020204" pitchFamily="34" charset="0"/>
              <a:buChar char="•"/>
            </a:pPr>
            <a:r>
              <a:rPr lang="en-US" sz="2400" dirty="0" smtClean="0">
                <a:latin typeface="Corbel" panose="020B0503020204020204" pitchFamily="34" charset="0"/>
              </a:rPr>
              <a:t>Of those approved retailers 47.9% were within the border of a census tract meeting the poverty or borderline status guidelines </a:t>
            </a:r>
          </a:p>
          <a:p>
            <a:pPr marL="914400" lvl="3" indent="-457200">
              <a:spcBef>
                <a:spcPts val="1000"/>
              </a:spcBef>
              <a:buFont typeface="Arial" panose="020B0604020202020204" pitchFamily="34" charset="0"/>
              <a:buChar char="•"/>
            </a:pPr>
            <a:r>
              <a:rPr lang="en-US" sz="2400" dirty="0" smtClean="0">
                <a:latin typeface="Corbel" panose="020B0503020204020204" pitchFamily="34" charset="0"/>
              </a:rPr>
              <a:t>Most retailers most were convenience stores (48.4%) and minor food outlets (31.7%)</a:t>
            </a:r>
            <a:endParaRPr lang="en-US" sz="2400" dirty="0">
              <a:latin typeface="Corbel" panose="020B0503020204020204" pitchFamily="34" charset="0"/>
            </a:endParaRPr>
          </a:p>
          <a:p>
            <a:pPr marL="914400" lvl="1" indent="-457200">
              <a:buFont typeface="Arial" panose="020B0604020202020204" pitchFamily="34" charset="0"/>
              <a:buChar char="•"/>
            </a:pPr>
            <a:r>
              <a:rPr lang="en-US" dirty="0" smtClean="0"/>
              <a:t>15.9% of retailers were grocery stores</a:t>
            </a:r>
          </a:p>
        </p:txBody>
      </p:sp>
    </p:spTree>
    <p:extLst>
      <p:ext uri="{BB962C8B-B14F-4D97-AF65-F5344CB8AC3E}">
        <p14:creationId xmlns:p14="http://schemas.microsoft.com/office/powerpoint/2010/main" val="358755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C44F1067-BCED-43B0-A5DD-885AF690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2" y="148047"/>
            <a:ext cx="12038857" cy="6561905"/>
          </a:xfrm>
          <a:prstGeom prst="rect">
            <a:avLst/>
          </a:prstGeom>
        </p:spPr>
      </p:pic>
    </p:spTree>
    <p:extLst>
      <p:ext uri="{BB962C8B-B14F-4D97-AF65-F5344CB8AC3E}">
        <p14:creationId xmlns:p14="http://schemas.microsoft.com/office/powerpoint/2010/main" val="919919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32D54F37-2408-434B-B39C-9A0034B41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292" y="148044"/>
            <a:ext cx="7314286" cy="6561905"/>
          </a:xfrm>
          <a:prstGeom prst="rect">
            <a:avLst/>
          </a:prstGeom>
        </p:spPr>
      </p:pic>
      <p:sp>
        <p:nvSpPr>
          <p:cNvPr id="10" name="TextBox 9">
            <a:extLst>
              <a:ext uri="{FF2B5EF4-FFF2-40B4-BE49-F238E27FC236}">
                <a16:creationId xmlns:a16="http://schemas.microsoft.com/office/drawing/2014/main" xmlns="" id="{878D9366-69FB-4088-92DE-B898EC17FFB1}"/>
              </a:ext>
            </a:extLst>
          </p:cNvPr>
          <p:cNvSpPr txBox="1"/>
          <p:nvPr/>
        </p:nvSpPr>
        <p:spPr>
          <a:xfrm>
            <a:off x="153142" y="1536170"/>
            <a:ext cx="4422246" cy="4154984"/>
          </a:xfrm>
          <a:prstGeom prst="rect">
            <a:avLst/>
          </a:prstGeom>
          <a:solidFill>
            <a:schemeClr val="accent1">
              <a:lumMod val="50000"/>
            </a:schemeClr>
          </a:solidFill>
          <a:ln w="38100">
            <a:solidFill>
              <a:srgbClr val="E6F4F6"/>
            </a:solidFill>
          </a:ln>
        </p:spPr>
        <p:style>
          <a:lnRef idx="2">
            <a:schemeClr val="accent1"/>
          </a:lnRef>
          <a:fillRef idx="1">
            <a:schemeClr val="lt1"/>
          </a:fillRef>
          <a:effectRef idx="0">
            <a:schemeClr val="accent1"/>
          </a:effectRef>
          <a:fontRef idx="minor">
            <a:schemeClr val="dk1"/>
          </a:fontRef>
        </p:style>
        <p:txBody>
          <a:bodyPr wrap="square" lIns="182880" tIns="182880" rIns="182880" bIns="182880" rtlCol="0">
            <a:spAutoFit/>
          </a:bodyPr>
          <a:lstStyle/>
          <a:p>
            <a:pPr marL="285750" indent="-285750">
              <a:spcAft>
                <a:spcPts val="1800"/>
              </a:spcAft>
              <a:buFont typeface="Arial" panose="020B0604020202020204" pitchFamily="34" charset="0"/>
              <a:buChar char="•"/>
            </a:pPr>
            <a:r>
              <a:rPr lang="en-US" sz="2400" dirty="0">
                <a:solidFill>
                  <a:srgbClr val="E6F4F6"/>
                </a:solidFill>
              </a:rPr>
              <a:t>These </a:t>
            </a:r>
            <a:r>
              <a:rPr lang="en-US" sz="2400" dirty="0" smtClean="0">
                <a:solidFill>
                  <a:srgbClr val="E6F4F6"/>
                </a:solidFill>
              </a:rPr>
              <a:t>highlighted census </a:t>
            </a:r>
            <a:r>
              <a:rPr lang="en-US" sz="2400" dirty="0">
                <a:solidFill>
                  <a:srgbClr val="E6F4F6"/>
                </a:solidFill>
              </a:rPr>
              <a:t>tracts were identified as potential areas of concern with regard to  transportation to fresh food.</a:t>
            </a:r>
          </a:p>
          <a:p>
            <a:pPr marL="285750" indent="-285750">
              <a:spcAft>
                <a:spcPts val="1800"/>
              </a:spcAft>
              <a:buFont typeface="Arial" panose="020B0604020202020204" pitchFamily="34" charset="0"/>
              <a:buChar char="•"/>
            </a:pPr>
            <a:r>
              <a:rPr lang="en-US" sz="2400" dirty="0">
                <a:solidFill>
                  <a:srgbClr val="E6F4F6"/>
                </a:solidFill>
              </a:rPr>
              <a:t>We wanted to understand the demographics of these tracts. </a:t>
            </a:r>
          </a:p>
          <a:p>
            <a:pPr marL="285750" indent="-285750">
              <a:spcAft>
                <a:spcPts val="1800"/>
              </a:spcAft>
              <a:buFont typeface="Arial" panose="020B0604020202020204" pitchFamily="34" charset="0"/>
              <a:buChar char="•"/>
            </a:pPr>
            <a:r>
              <a:rPr lang="en-US" sz="2400" dirty="0">
                <a:solidFill>
                  <a:srgbClr val="E6F4F6"/>
                </a:solidFill>
              </a:rPr>
              <a:t>That information is broken down on the next few slides. </a:t>
            </a:r>
          </a:p>
        </p:txBody>
      </p:sp>
      <p:sp>
        <p:nvSpPr>
          <p:cNvPr id="11" name="TextBox 10">
            <a:extLst>
              <a:ext uri="{FF2B5EF4-FFF2-40B4-BE49-F238E27FC236}">
                <a16:creationId xmlns:a16="http://schemas.microsoft.com/office/drawing/2014/main" xmlns="" id="{6F0828EA-B708-4DD6-8B88-36B5930CB390}"/>
              </a:ext>
            </a:extLst>
          </p:cNvPr>
          <p:cNvSpPr txBox="1"/>
          <p:nvPr/>
        </p:nvSpPr>
        <p:spPr>
          <a:xfrm>
            <a:off x="11018982" y="1570182"/>
            <a:ext cx="637309" cy="307777"/>
          </a:xfrm>
          <a:prstGeom prst="rect">
            <a:avLst/>
          </a:prstGeom>
          <a:noFill/>
        </p:spPr>
        <p:txBody>
          <a:bodyPr wrap="square" rtlCol="0">
            <a:spAutoFit/>
          </a:bodyPr>
          <a:lstStyle/>
          <a:p>
            <a:r>
              <a:rPr lang="en-US" sz="1400" b="1" dirty="0">
                <a:solidFill>
                  <a:srgbClr val="FFFF00"/>
                </a:solidFill>
              </a:rPr>
              <a:t>35.06</a:t>
            </a:r>
          </a:p>
        </p:txBody>
      </p:sp>
      <p:sp>
        <p:nvSpPr>
          <p:cNvPr id="12" name="TextBox 11">
            <a:extLst>
              <a:ext uri="{FF2B5EF4-FFF2-40B4-BE49-F238E27FC236}">
                <a16:creationId xmlns:a16="http://schemas.microsoft.com/office/drawing/2014/main" xmlns="" id="{85FBF0DC-01CB-4920-A0B0-4C8A21EFDC09}"/>
              </a:ext>
            </a:extLst>
          </p:cNvPr>
          <p:cNvSpPr txBox="1"/>
          <p:nvPr/>
        </p:nvSpPr>
        <p:spPr>
          <a:xfrm>
            <a:off x="9481126" y="2326029"/>
            <a:ext cx="641928" cy="307777"/>
          </a:xfrm>
          <a:prstGeom prst="rect">
            <a:avLst/>
          </a:prstGeom>
          <a:noFill/>
        </p:spPr>
        <p:txBody>
          <a:bodyPr wrap="square" rtlCol="0">
            <a:spAutoFit/>
          </a:bodyPr>
          <a:lstStyle/>
          <a:p>
            <a:r>
              <a:rPr lang="en-US" sz="1400" b="1" dirty="0">
                <a:solidFill>
                  <a:srgbClr val="FFFF00"/>
                </a:solidFill>
              </a:rPr>
              <a:t>12.02</a:t>
            </a:r>
          </a:p>
        </p:txBody>
      </p:sp>
      <p:sp>
        <p:nvSpPr>
          <p:cNvPr id="13" name="TextBox 12">
            <a:extLst>
              <a:ext uri="{FF2B5EF4-FFF2-40B4-BE49-F238E27FC236}">
                <a16:creationId xmlns:a16="http://schemas.microsoft.com/office/drawing/2014/main" xmlns="" id="{E1B72B55-4B02-457D-84FD-AA8C88787AE2}"/>
              </a:ext>
            </a:extLst>
          </p:cNvPr>
          <p:cNvSpPr txBox="1"/>
          <p:nvPr/>
        </p:nvSpPr>
        <p:spPr>
          <a:xfrm>
            <a:off x="8365406" y="2326028"/>
            <a:ext cx="641928" cy="307777"/>
          </a:xfrm>
          <a:prstGeom prst="rect">
            <a:avLst/>
          </a:prstGeom>
          <a:noFill/>
        </p:spPr>
        <p:txBody>
          <a:bodyPr wrap="square" rtlCol="0">
            <a:spAutoFit/>
          </a:bodyPr>
          <a:lstStyle/>
          <a:p>
            <a:r>
              <a:rPr lang="en-US" sz="1400" b="1" dirty="0">
                <a:solidFill>
                  <a:srgbClr val="FFFF00"/>
                </a:solidFill>
              </a:rPr>
              <a:t>14.02</a:t>
            </a:r>
          </a:p>
        </p:txBody>
      </p:sp>
      <p:sp>
        <p:nvSpPr>
          <p:cNvPr id="14" name="TextBox 13">
            <a:extLst>
              <a:ext uri="{FF2B5EF4-FFF2-40B4-BE49-F238E27FC236}">
                <a16:creationId xmlns:a16="http://schemas.microsoft.com/office/drawing/2014/main" xmlns="" id="{D4CAF01B-95DC-479A-BA79-903934411E3C}"/>
              </a:ext>
            </a:extLst>
          </p:cNvPr>
          <p:cNvSpPr txBox="1"/>
          <p:nvPr/>
        </p:nvSpPr>
        <p:spPr>
          <a:xfrm>
            <a:off x="9384145" y="3973276"/>
            <a:ext cx="544946" cy="492443"/>
          </a:xfrm>
          <a:prstGeom prst="rect">
            <a:avLst/>
          </a:prstGeom>
          <a:noFill/>
        </p:spPr>
        <p:txBody>
          <a:bodyPr wrap="square" rtlCol="0">
            <a:spAutoFit/>
          </a:bodyPr>
          <a:lstStyle/>
          <a:p>
            <a:r>
              <a:rPr lang="en-US" sz="1400" b="1" dirty="0">
                <a:solidFill>
                  <a:srgbClr val="FFFF00"/>
                </a:solidFill>
              </a:rPr>
              <a:t>13</a:t>
            </a:r>
          </a:p>
          <a:p>
            <a:endParaRPr lang="en-US" sz="1200" b="1" dirty="0">
              <a:solidFill>
                <a:schemeClr val="bg1"/>
              </a:solidFill>
            </a:endParaRPr>
          </a:p>
        </p:txBody>
      </p:sp>
      <p:sp>
        <p:nvSpPr>
          <p:cNvPr id="15" name="TextBox 14">
            <a:extLst>
              <a:ext uri="{FF2B5EF4-FFF2-40B4-BE49-F238E27FC236}">
                <a16:creationId xmlns:a16="http://schemas.microsoft.com/office/drawing/2014/main" xmlns="" id="{1AE55702-92E4-4B3C-9A81-1787995D1A41}"/>
              </a:ext>
            </a:extLst>
          </p:cNvPr>
          <p:cNvSpPr txBox="1"/>
          <p:nvPr/>
        </p:nvSpPr>
        <p:spPr>
          <a:xfrm>
            <a:off x="7667632" y="5138131"/>
            <a:ext cx="544946" cy="307777"/>
          </a:xfrm>
          <a:prstGeom prst="rect">
            <a:avLst/>
          </a:prstGeom>
          <a:noFill/>
        </p:spPr>
        <p:txBody>
          <a:bodyPr wrap="square" rtlCol="0">
            <a:spAutoFit/>
          </a:bodyPr>
          <a:lstStyle/>
          <a:p>
            <a:r>
              <a:rPr lang="en-US" sz="1400" b="1" dirty="0">
                <a:solidFill>
                  <a:srgbClr val="FFFF00"/>
                </a:solidFill>
              </a:rPr>
              <a:t>20</a:t>
            </a:r>
          </a:p>
        </p:txBody>
      </p:sp>
      <p:sp>
        <p:nvSpPr>
          <p:cNvPr id="16" name="TextBox 15">
            <a:extLst>
              <a:ext uri="{FF2B5EF4-FFF2-40B4-BE49-F238E27FC236}">
                <a16:creationId xmlns:a16="http://schemas.microsoft.com/office/drawing/2014/main" xmlns="" id="{1363AC1C-2953-423F-8A46-F2DD48A04D65}"/>
              </a:ext>
            </a:extLst>
          </p:cNvPr>
          <p:cNvSpPr txBox="1"/>
          <p:nvPr/>
        </p:nvSpPr>
        <p:spPr>
          <a:xfrm>
            <a:off x="8092933" y="5445908"/>
            <a:ext cx="544946" cy="492443"/>
          </a:xfrm>
          <a:prstGeom prst="rect">
            <a:avLst/>
          </a:prstGeom>
          <a:noFill/>
        </p:spPr>
        <p:txBody>
          <a:bodyPr wrap="square" rtlCol="0">
            <a:spAutoFit/>
          </a:bodyPr>
          <a:lstStyle/>
          <a:p>
            <a:r>
              <a:rPr lang="en-US" sz="1400" b="1" dirty="0">
                <a:solidFill>
                  <a:srgbClr val="FFFF00"/>
                </a:solidFill>
              </a:rPr>
              <a:t>19</a:t>
            </a:r>
          </a:p>
          <a:p>
            <a:endParaRPr lang="en-US" sz="1200" b="1" dirty="0">
              <a:solidFill>
                <a:schemeClr val="bg1"/>
              </a:solidFill>
            </a:endParaRPr>
          </a:p>
        </p:txBody>
      </p:sp>
    </p:spTree>
    <p:extLst>
      <p:ext uri="{BB962C8B-B14F-4D97-AF65-F5344CB8AC3E}">
        <p14:creationId xmlns:p14="http://schemas.microsoft.com/office/powerpoint/2010/main" val="3408949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5721F98C-574D-441A-B809-1AFC87A71AE8}"/>
              </a:ext>
            </a:extLst>
          </p:cNvPr>
          <p:cNvGrpSpPr/>
          <p:nvPr/>
        </p:nvGrpSpPr>
        <p:grpSpPr>
          <a:xfrm>
            <a:off x="218903" y="220959"/>
            <a:ext cx="5212080" cy="6416080"/>
            <a:chOff x="218903" y="220960"/>
            <a:chExt cx="5212080" cy="6416080"/>
          </a:xfrm>
        </p:grpSpPr>
        <p:sp>
          <p:nvSpPr>
            <p:cNvPr id="6" name="TextBox 5">
              <a:extLst>
                <a:ext uri="{FF2B5EF4-FFF2-40B4-BE49-F238E27FC236}">
                  <a16:creationId xmlns:a16="http://schemas.microsoft.com/office/drawing/2014/main" xmlns="" id="{4F239137-A071-4C78-9C71-65FC587D6434}"/>
                </a:ext>
              </a:extLst>
            </p:cNvPr>
            <p:cNvSpPr txBox="1"/>
            <p:nvPr/>
          </p:nvSpPr>
          <p:spPr>
            <a:xfrm>
              <a:off x="218903" y="220960"/>
              <a:ext cx="5212080" cy="5032147"/>
            </a:xfrm>
            <a:prstGeom prst="rect">
              <a:avLst/>
            </a:prstGeom>
            <a:solidFill>
              <a:schemeClr val="accent1">
                <a:lumMod val="50000"/>
              </a:schemeClr>
            </a:solidFill>
            <a:ln w="38100">
              <a:solidFill>
                <a:srgbClr val="E6F4F6"/>
              </a:solidFill>
            </a:ln>
          </p:spPr>
          <p:txBody>
            <a:bodyPr wrap="square" tIns="91440" bIns="91440" rtlCol="0" anchor="ctr" anchorCtr="0">
              <a:spAutoFit/>
            </a:bodyPr>
            <a:lstStyle/>
            <a:p>
              <a:pPr algn="ctr">
                <a:lnSpc>
                  <a:spcPct val="150000"/>
                </a:lnSpc>
              </a:pPr>
              <a:r>
                <a:rPr lang="en-US" b="1" dirty="0">
                  <a:solidFill>
                    <a:srgbClr val="E6F4F6"/>
                  </a:solidFill>
                </a:rPr>
                <a:t>Census Tract Information</a:t>
              </a:r>
            </a:p>
            <a:p>
              <a:pPr marL="285750" indent="-285750">
                <a:buFont typeface="Arial" panose="020B0604020202020204" pitchFamily="34" charset="0"/>
                <a:buChar char="•"/>
              </a:pPr>
              <a:r>
                <a:rPr lang="en-US" dirty="0">
                  <a:solidFill>
                    <a:srgbClr val="E6F4F6"/>
                  </a:solidFill>
                </a:rPr>
                <a:t>Age </a:t>
              </a:r>
            </a:p>
            <a:p>
              <a:pPr marL="742950" lvl="1" indent="-285750">
                <a:buFont typeface="Arial" panose="020B0604020202020204" pitchFamily="34" charset="0"/>
                <a:buChar char="•"/>
              </a:pPr>
              <a:r>
                <a:rPr lang="en-US" dirty="0">
                  <a:solidFill>
                    <a:srgbClr val="E6F4F6"/>
                  </a:solidFill>
                </a:rPr>
                <a:t>Median Age – 32.2</a:t>
              </a:r>
            </a:p>
            <a:p>
              <a:pPr marL="742950" lvl="1" indent="-285750">
                <a:buFont typeface="Arial" panose="020B0604020202020204" pitchFamily="34" charset="0"/>
                <a:buChar char="•"/>
              </a:pPr>
              <a:r>
                <a:rPr lang="en-US" dirty="0">
                  <a:solidFill>
                    <a:srgbClr val="E6F4F6"/>
                  </a:solidFill>
                </a:rPr>
                <a:t>% 65 and older – 12.8</a:t>
              </a:r>
            </a:p>
            <a:p>
              <a:pPr marL="742950" lvl="1" indent="-285750">
                <a:buFont typeface="Arial" panose="020B0604020202020204" pitchFamily="34" charset="0"/>
                <a:buChar char="•"/>
              </a:pPr>
              <a:r>
                <a:rPr lang="en-US" dirty="0">
                  <a:solidFill>
                    <a:srgbClr val="E6F4F6"/>
                  </a:solidFill>
                </a:rPr>
                <a:t>Old Age Dependency Ratio – 22.5</a:t>
              </a:r>
            </a:p>
            <a:p>
              <a:pPr marL="742950" lvl="1" indent="-285750">
                <a:buFont typeface="Arial" panose="020B0604020202020204" pitchFamily="34" charset="0"/>
                <a:buChar char="•"/>
              </a:pPr>
              <a:r>
                <a:rPr lang="en-US" dirty="0">
                  <a:solidFill>
                    <a:srgbClr val="E6F4F6"/>
                  </a:solidFill>
                </a:rPr>
                <a:t>Child Dependency Ratio – 53.8</a:t>
              </a:r>
            </a:p>
            <a:p>
              <a:pPr marL="285750" indent="-285750">
                <a:buFont typeface="Arial" panose="020B0604020202020204" pitchFamily="34" charset="0"/>
                <a:buChar char="•"/>
              </a:pPr>
              <a:r>
                <a:rPr lang="en-US" dirty="0">
                  <a:solidFill>
                    <a:srgbClr val="E6F4F6"/>
                  </a:solidFill>
                </a:rPr>
                <a:t>Race</a:t>
              </a:r>
            </a:p>
            <a:p>
              <a:pPr marL="742950" lvl="1" indent="-285750">
                <a:buFont typeface="Arial" panose="020B0604020202020204" pitchFamily="34" charset="0"/>
                <a:buChar char="•"/>
              </a:pPr>
              <a:r>
                <a:rPr lang="en-US" dirty="0">
                  <a:solidFill>
                    <a:srgbClr val="E6F4F6"/>
                  </a:solidFill>
                </a:rPr>
                <a:t>White Alone – 3142</a:t>
              </a:r>
            </a:p>
            <a:p>
              <a:pPr marL="742950" lvl="1" indent="-285750">
                <a:buFont typeface="Arial" panose="020B0604020202020204" pitchFamily="34" charset="0"/>
                <a:buChar char="•"/>
              </a:pPr>
              <a:r>
                <a:rPr lang="en-US" dirty="0">
                  <a:solidFill>
                    <a:srgbClr val="E6F4F6"/>
                  </a:solidFill>
                </a:rPr>
                <a:t>Black or African American – 981</a:t>
              </a:r>
            </a:p>
            <a:p>
              <a:pPr marL="742950" lvl="1" indent="-285750">
                <a:buFont typeface="Arial" panose="020B0604020202020204" pitchFamily="34" charset="0"/>
                <a:buChar char="•"/>
              </a:pPr>
              <a:r>
                <a:rPr lang="en-US" dirty="0">
                  <a:solidFill>
                    <a:srgbClr val="E6F4F6"/>
                  </a:solidFill>
                </a:rPr>
                <a:t>Other Race – 1106</a:t>
              </a:r>
            </a:p>
            <a:p>
              <a:pPr marL="285750" indent="-285750">
                <a:buFont typeface="Arial" panose="020B0604020202020204" pitchFamily="34" charset="0"/>
                <a:buChar char="•"/>
              </a:pPr>
              <a:r>
                <a:rPr lang="en-US" dirty="0">
                  <a:solidFill>
                    <a:srgbClr val="E6F4F6"/>
                  </a:solidFill>
                </a:rPr>
                <a:t>Housing</a:t>
              </a:r>
            </a:p>
            <a:p>
              <a:pPr marL="742950" lvl="1" indent="-285750">
                <a:buFont typeface="Arial" panose="020B0604020202020204" pitchFamily="34" charset="0"/>
                <a:buChar char="•"/>
              </a:pPr>
              <a:r>
                <a:rPr lang="en-US" dirty="0">
                  <a:solidFill>
                    <a:srgbClr val="E6F4F6"/>
                  </a:solidFill>
                </a:rPr>
                <a:t>% Owner Occupied – 56.5</a:t>
              </a:r>
            </a:p>
            <a:p>
              <a:pPr marL="742950" lvl="1" indent="-285750">
                <a:buFont typeface="Arial" panose="020B0604020202020204" pitchFamily="34" charset="0"/>
                <a:buChar char="•"/>
              </a:pPr>
              <a:r>
                <a:rPr lang="en-US" dirty="0">
                  <a:solidFill>
                    <a:srgbClr val="E6F4F6"/>
                  </a:solidFill>
                </a:rPr>
                <a:t>% Renter Occupied – 43.5</a:t>
              </a:r>
            </a:p>
            <a:p>
              <a:pPr marL="742950" lvl="1" indent="-285750">
                <a:buFont typeface="Arial" panose="020B0604020202020204" pitchFamily="34" charset="0"/>
                <a:buChar char="•"/>
              </a:pPr>
              <a:r>
                <a:rPr lang="en-US" dirty="0">
                  <a:solidFill>
                    <a:srgbClr val="E6F4F6"/>
                  </a:solidFill>
                </a:rPr>
                <a:t>% Housing Unit with No Vehicle – 8.2</a:t>
              </a:r>
            </a:p>
            <a:p>
              <a:pPr marL="285750" indent="-285750">
                <a:buFont typeface="Arial" panose="020B0604020202020204" pitchFamily="34" charset="0"/>
                <a:buChar char="•"/>
              </a:pPr>
              <a:r>
                <a:rPr lang="en-US" dirty="0">
                  <a:solidFill>
                    <a:srgbClr val="E6F4F6"/>
                  </a:solidFill>
                </a:rPr>
                <a:t>Income</a:t>
              </a:r>
            </a:p>
            <a:p>
              <a:pPr marL="742950" lvl="1" indent="-285750">
                <a:buFont typeface="Arial" panose="020B0604020202020204" pitchFamily="34" charset="0"/>
                <a:buChar char="•"/>
              </a:pPr>
              <a:r>
                <a:rPr lang="en-US" dirty="0">
                  <a:solidFill>
                    <a:srgbClr val="E6F4F6"/>
                  </a:solidFill>
                </a:rPr>
                <a:t>Median Income – 44,911</a:t>
              </a:r>
            </a:p>
            <a:p>
              <a:pPr marL="742950" lvl="1" indent="-285750">
                <a:buFont typeface="Arial" panose="020B0604020202020204" pitchFamily="34" charset="0"/>
                <a:buChar char="•"/>
              </a:pPr>
              <a:r>
                <a:rPr lang="en-US" dirty="0">
                  <a:solidFill>
                    <a:srgbClr val="E6F4F6"/>
                  </a:solidFill>
                </a:rPr>
                <a:t>Percent Poverty – 22.9</a:t>
              </a:r>
            </a:p>
          </p:txBody>
        </p:sp>
        <p:sp>
          <p:nvSpPr>
            <p:cNvPr id="7" name="TextBox 6">
              <a:extLst>
                <a:ext uri="{FF2B5EF4-FFF2-40B4-BE49-F238E27FC236}">
                  <a16:creationId xmlns:a16="http://schemas.microsoft.com/office/drawing/2014/main" xmlns="" id="{BF7D2C2E-B78E-492A-A3F9-C633014F0BF9}"/>
                </a:ext>
              </a:extLst>
            </p:cNvPr>
            <p:cNvSpPr txBox="1"/>
            <p:nvPr/>
          </p:nvSpPr>
          <p:spPr>
            <a:xfrm>
              <a:off x="218903" y="5436711"/>
              <a:ext cx="521208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For these next slides we wanted to make note of the % with no vehicle access, Median income, and % poverty for comparing the different census tracts that were identified. </a:t>
              </a:r>
            </a:p>
          </p:txBody>
        </p:sp>
      </p:grpSp>
      <p:cxnSp>
        <p:nvCxnSpPr>
          <p:cNvPr id="8" name="Straight Arrow Connector 7">
            <a:extLst>
              <a:ext uri="{FF2B5EF4-FFF2-40B4-BE49-F238E27FC236}">
                <a16:creationId xmlns:a16="http://schemas.microsoft.com/office/drawing/2014/main" xmlns="" id="{1728DFE0-E360-4B09-A5AE-BBC280305892}"/>
              </a:ext>
            </a:extLst>
          </p:cNvPr>
          <p:cNvCxnSpPr>
            <a:cxnSpLocks/>
          </p:cNvCxnSpPr>
          <p:nvPr/>
        </p:nvCxnSpPr>
        <p:spPr>
          <a:xfrm flipH="1">
            <a:off x="3395377" y="4747568"/>
            <a:ext cx="630314"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2D2EBDCE-A1C9-41EC-B099-C6449F102BEC}"/>
              </a:ext>
            </a:extLst>
          </p:cNvPr>
          <p:cNvCxnSpPr>
            <a:cxnSpLocks/>
          </p:cNvCxnSpPr>
          <p:nvPr/>
        </p:nvCxnSpPr>
        <p:spPr>
          <a:xfrm flipH="1">
            <a:off x="3201548" y="5059767"/>
            <a:ext cx="630314"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DA965468-F271-452A-B18B-00EA07313CE3}"/>
              </a:ext>
            </a:extLst>
          </p:cNvPr>
          <p:cNvCxnSpPr>
            <a:cxnSpLocks/>
          </p:cNvCxnSpPr>
          <p:nvPr/>
        </p:nvCxnSpPr>
        <p:spPr>
          <a:xfrm flipH="1">
            <a:off x="4585134" y="4170207"/>
            <a:ext cx="630314"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xmlns="" id="{34539382-2465-4436-A474-92062371D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9200" y="148047"/>
            <a:ext cx="6400000" cy="6561905"/>
          </a:xfrm>
          <a:prstGeom prst="rect">
            <a:avLst/>
          </a:prstGeom>
        </p:spPr>
      </p:pic>
      <p:sp>
        <p:nvSpPr>
          <p:cNvPr id="12" name="Oval 11">
            <a:extLst>
              <a:ext uri="{FF2B5EF4-FFF2-40B4-BE49-F238E27FC236}">
                <a16:creationId xmlns:a16="http://schemas.microsoft.com/office/drawing/2014/main" xmlns="" id="{59396874-366F-47E8-B133-433DD0915863}"/>
              </a:ext>
            </a:extLst>
          </p:cNvPr>
          <p:cNvSpPr/>
          <p:nvPr/>
        </p:nvSpPr>
        <p:spPr>
          <a:xfrm>
            <a:off x="8118764" y="1440873"/>
            <a:ext cx="3158836" cy="2567709"/>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704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BA439F91-6614-4833-8413-F0A6E375EF1F}"/>
              </a:ext>
            </a:extLst>
          </p:cNvPr>
          <p:cNvGrpSpPr/>
          <p:nvPr/>
        </p:nvGrpSpPr>
        <p:grpSpPr>
          <a:xfrm>
            <a:off x="195862" y="212025"/>
            <a:ext cx="5212080" cy="6433948"/>
            <a:chOff x="195862" y="166785"/>
            <a:chExt cx="5212080" cy="6433948"/>
          </a:xfrm>
        </p:grpSpPr>
        <p:sp>
          <p:nvSpPr>
            <p:cNvPr id="16" name="TextBox 15">
              <a:extLst>
                <a:ext uri="{FF2B5EF4-FFF2-40B4-BE49-F238E27FC236}">
                  <a16:creationId xmlns:a16="http://schemas.microsoft.com/office/drawing/2014/main" xmlns="" id="{4F239137-A071-4C78-9C71-65FC587D6434}"/>
                </a:ext>
              </a:extLst>
            </p:cNvPr>
            <p:cNvSpPr txBox="1"/>
            <p:nvPr/>
          </p:nvSpPr>
          <p:spPr>
            <a:xfrm>
              <a:off x="195862" y="166785"/>
              <a:ext cx="5212080" cy="5032147"/>
            </a:xfrm>
            <a:prstGeom prst="rect">
              <a:avLst/>
            </a:prstGeom>
            <a:solidFill>
              <a:schemeClr val="accent1">
                <a:lumMod val="50000"/>
              </a:schemeClr>
            </a:solidFill>
            <a:ln w="38100">
              <a:solidFill>
                <a:srgbClr val="E6F4F6"/>
              </a:solidFill>
            </a:ln>
          </p:spPr>
          <p:txBody>
            <a:bodyPr wrap="square" tIns="91440" bIns="91440" rtlCol="0" anchor="ctr" anchorCtr="0">
              <a:spAutoFit/>
            </a:bodyPr>
            <a:lstStyle/>
            <a:p>
              <a:pPr algn="ctr">
                <a:lnSpc>
                  <a:spcPct val="150000"/>
                </a:lnSpc>
              </a:pPr>
              <a:r>
                <a:rPr lang="en-US" b="1" dirty="0">
                  <a:solidFill>
                    <a:schemeClr val="bg1"/>
                  </a:solidFill>
                </a:rPr>
                <a:t>Census Tract Information</a:t>
              </a:r>
            </a:p>
            <a:p>
              <a:pPr marL="285750" indent="-285750">
                <a:buFont typeface="Arial" panose="020B0604020202020204" pitchFamily="34" charset="0"/>
                <a:buChar char="•"/>
              </a:pPr>
              <a:r>
                <a:rPr lang="en-US" dirty="0">
                  <a:solidFill>
                    <a:schemeClr val="bg1"/>
                  </a:solidFill>
                </a:rPr>
                <a:t>Age </a:t>
              </a:r>
            </a:p>
            <a:p>
              <a:pPr marL="742950" lvl="1" indent="-285750">
                <a:buFont typeface="Arial" panose="020B0604020202020204" pitchFamily="34" charset="0"/>
                <a:buChar char="•"/>
              </a:pPr>
              <a:r>
                <a:rPr lang="en-US" dirty="0">
                  <a:solidFill>
                    <a:schemeClr val="bg1"/>
                  </a:solidFill>
                </a:rPr>
                <a:t>Median Age – 28.5</a:t>
              </a:r>
            </a:p>
            <a:p>
              <a:pPr marL="742950" lvl="1" indent="-285750">
                <a:buFont typeface="Arial" panose="020B0604020202020204" pitchFamily="34" charset="0"/>
                <a:buChar char="•"/>
              </a:pPr>
              <a:r>
                <a:rPr lang="en-US" dirty="0">
                  <a:solidFill>
                    <a:schemeClr val="bg1"/>
                  </a:solidFill>
                </a:rPr>
                <a:t>% 65 and older – 14.6</a:t>
              </a:r>
            </a:p>
            <a:p>
              <a:pPr marL="742950" lvl="1" indent="-285750">
                <a:buFont typeface="Arial" panose="020B0604020202020204" pitchFamily="34" charset="0"/>
                <a:buChar char="•"/>
              </a:pPr>
              <a:r>
                <a:rPr lang="en-US" dirty="0">
                  <a:solidFill>
                    <a:schemeClr val="bg1"/>
                  </a:solidFill>
                </a:rPr>
                <a:t>Old Age Dependency Ratio – 27.8</a:t>
              </a:r>
            </a:p>
            <a:p>
              <a:pPr marL="742950" lvl="1" indent="-285750">
                <a:buFont typeface="Arial" panose="020B0604020202020204" pitchFamily="34" charset="0"/>
                <a:buChar char="•"/>
              </a:pPr>
              <a:r>
                <a:rPr lang="en-US" dirty="0">
                  <a:solidFill>
                    <a:schemeClr val="bg1"/>
                  </a:solidFill>
                </a:rPr>
                <a:t>Child Dependency Ratio – 62.2</a:t>
              </a:r>
            </a:p>
            <a:p>
              <a:pPr marL="285750" indent="-285750">
                <a:buFont typeface="Arial" panose="020B0604020202020204" pitchFamily="34" charset="0"/>
                <a:buChar char="•"/>
              </a:pPr>
              <a:r>
                <a:rPr lang="en-US" dirty="0">
                  <a:solidFill>
                    <a:schemeClr val="bg1"/>
                  </a:solidFill>
                </a:rPr>
                <a:t>Race</a:t>
              </a:r>
            </a:p>
            <a:p>
              <a:pPr marL="742950" lvl="1" indent="-285750">
                <a:buFont typeface="Arial" panose="020B0604020202020204" pitchFamily="34" charset="0"/>
                <a:buChar char="•"/>
              </a:pPr>
              <a:r>
                <a:rPr lang="en-US" dirty="0">
                  <a:solidFill>
                    <a:schemeClr val="bg1"/>
                  </a:solidFill>
                </a:rPr>
                <a:t>White Alone – 1379</a:t>
              </a:r>
            </a:p>
            <a:p>
              <a:pPr marL="742950" lvl="1" indent="-285750">
                <a:buFont typeface="Arial" panose="020B0604020202020204" pitchFamily="34" charset="0"/>
                <a:buChar char="•"/>
              </a:pPr>
              <a:r>
                <a:rPr lang="en-US" dirty="0">
                  <a:solidFill>
                    <a:schemeClr val="bg1"/>
                  </a:solidFill>
                </a:rPr>
                <a:t>Black or African American – 3263</a:t>
              </a:r>
            </a:p>
            <a:p>
              <a:pPr marL="742950" lvl="1" indent="-285750">
                <a:buFont typeface="Arial" panose="020B0604020202020204" pitchFamily="34" charset="0"/>
                <a:buChar char="•"/>
              </a:pPr>
              <a:r>
                <a:rPr lang="en-US" dirty="0">
                  <a:solidFill>
                    <a:schemeClr val="bg1"/>
                  </a:solidFill>
                </a:rPr>
                <a:t>Other Race – 349</a:t>
              </a:r>
            </a:p>
            <a:p>
              <a:pPr marL="285750" indent="-285750">
                <a:buFont typeface="Arial" panose="020B0604020202020204" pitchFamily="34" charset="0"/>
                <a:buChar char="•"/>
              </a:pPr>
              <a:r>
                <a:rPr lang="en-US" dirty="0">
                  <a:solidFill>
                    <a:schemeClr val="bg1"/>
                  </a:solidFill>
                </a:rPr>
                <a:t>Housing</a:t>
              </a:r>
            </a:p>
            <a:p>
              <a:pPr marL="742950" lvl="1" indent="-285750">
                <a:buFont typeface="Arial" panose="020B0604020202020204" pitchFamily="34" charset="0"/>
                <a:buChar char="•"/>
              </a:pPr>
              <a:r>
                <a:rPr lang="en-US" dirty="0">
                  <a:solidFill>
                    <a:schemeClr val="bg1"/>
                  </a:solidFill>
                </a:rPr>
                <a:t>% Owner Occupied – 56.9</a:t>
              </a:r>
            </a:p>
            <a:p>
              <a:pPr marL="742950" lvl="1" indent="-285750">
                <a:buFont typeface="Arial" panose="020B0604020202020204" pitchFamily="34" charset="0"/>
                <a:buChar char="•"/>
              </a:pPr>
              <a:r>
                <a:rPr lang="en-US" dirty="0">
                  <a:solidFill>
                    <a:schemeClr val="bg1"/>
                  </a:solidFill>
                </a:rPr>
                <a:t>% Renter Occupied – 43.1</a:t>
              </a:r>
            </a:p>
            <a:p>
              <a:pPr marL="742950" lvl="1" indent="-285750">
                <a:buFont typeface="Arial" panose="020B0604020202020204" pitchFamily="34" charset="0"/>
                <a:buChar char="•"/>
              </a:pPr>
              <a:r>
                <a:rPr lang="en-US" dirty="0">
                  <a:solidFill>
                    <a:schemeClr val="bg1"/>
                  </a:solidFill>
                </a:rPr>
                <a:t>% Housing Unit with No Vehicle – 13.4</a:t>
              </a:r>
            </a:p>
            <a:p>
              <a:pPr marL="285750" indent="-285750">
                <a:buFont typeface="Arial" panose="020B0604020202020204" pitchFamily="34" charset="0"/>
                <a:buChar char="•"/>
              </a:pPr>
              <a:r>
                <a:rPr lang="en-US" dirty="0">
                  <a:solidFill>
                    <a:schemeClr val="bg1"/>
                  </a:solidFill>
                </a:rPr>
                <a:t>Income</a:t>
              </a:r>
            </a:p>
            <a:p>
              <a:pPr marL="742950" lvl="1" indent="-285750">
                <a:buFont typeface="Arial" panose="020B0604020202020204" pitchFamily="34" charset="0"/>
                <a:buChar char="•"/>
              </a:pPr>
              <a:r>
                <a:rPr lang="en-US" dirty="0">
                  <a:solidFill>
                    <a:schemeClr val="bg1"/>
                  </a:solidFill>
                </a:rPr>
                <a:t>Median Income – 34,922</a:t>
              </a:r>
            </a:p>
            <a:p>
              <a:pPr marL="742950" lvl="1" indent="-285750">
                <a:buFont typeface="Arial" panose="020B0604020202020204" pitchFamily="34" charset="0"/>
                <a:buChar char="•"/>
              </a:pPr>
              <a:r>
                <a:rPr lang="en-US" dirty="0">
                  <a:solidFill>
                    <a:schemeClr val="bg1"/>
                  </a:solidFill>
                </a:rPr>
                <a:t>Percent Poverty – 36.3</a:t>
              </a:r>
            </a:p>
          </p:txBody>
        </p:sp>
        <p:sp>
          <p:nvSpPr>
            <p:cNvPr id="17" name="Rectangle 16">
              <a:extLst>
                <a:ext uri="{FF2B5EF4-FFF2-40B4-BE49-F238E27FC236}">
                  <a16:creationId xmlns:a16="http://schemas.microsoft.com/office/drawing/2014/main" xmlns="" id="{AB6DFF66-3ED3-41E7-8038-559E51154CC4}"/>
                </a:ext>
              </a:extLst>
            </p:cNvPr>
            <p:cNvSpPr/>
            <p:nvPr/>
          </p:nvSpPr>
          <p:spPr>
            <a:xfrm>
              <a:off x="195862" y="5400404"/>
              <a:ext cx="521208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Census tract 13 is of special interest because it: is identified by USDA as a Food Desert / has ‘adequate’ coverage with bus routes / has higher rates of death due to disease </a:t>
              </a:r>
            </a:p>
          </p:txBody>
        </p:sp>
      </p:grpSp>
      <p:pic>
        <p:nvPicPr>
          <p:cNvPr id="18" name="Picture 17">
            <a:extLst>
              <a:ext uri="{FF2B5EF4-FFF2-40B4-BE49-F238E27FC236}">
                <a16:creationId xmlns:a16="http://schemas.microsoft.com/office/drawing/2014/main" xmlns="" id="{82932435-2401-461E-8A86-DF4EC7002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138" y="148047"/>
            <a:ext cx="6400000" cy="6561905"/>
          </a:xfrm>
          <a:prstGeom prst="rect">
            <a:avLst/>
          </a:prstGeom>
        </p:spPr>
      </p:pic>
      <p:sp>
        <p:nvSpPr>
          <p:cNvPr id="19" name="Oval 18">
            <a:extLst>
              <a:ext uri="{FF2B5EF4-FFF2-40B4-BE49-F238E27FC236}">
                <a16:creationId xmlns:a16="http://schemas.microsoft.com/office/drawing/2014/main" xmlns="" id="{0C6052B7-BB0E-4469-8991-0D4DAE69960F}"/>
              </a:ext>
            </a:extLst>
          </p:cNvPr>
          <p:cNvSpPr/>
          <p:nvPr/>
        </p:nvSpPr>
        <p:spPr>
          <a:xfrm>
            <a:off x="7342908" y="1921164"/>
            <a:ext cx="2189019" cy="241992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2925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F239137-A071-4C78-9C71-65FC587D6434}"/>
              </a:ext>
            </a:extLst>
          </p:cNvPr>
          <p:cNvSpPr txBox="1"/>
          <p:nvPr/>
        </p:nvSpPr>
        <p:spPr>
          <a:xfrm>
            <a:off x="214333" y="912926"/>
            <a:ext cx="5212080" cy="5032147"/>
          </a:xfrm>
          <a:prstGeom prst="rect">
            <a:avLst/>
          </a:prstGeom>
          <a:solidFill>
            <a:schemeClr val="accent1">
              <a:lumMod val="50000"/>
            </a:schemeClr>
          </a:solidFill>
          <a:ln w="38100">
            <a:solidFill>
              <a:srgbClr val="E6F4F6"/>
            </a:solidFill>
          </a:ln>
        </p:spPr>
        <p:txBody>
          <a:bodyPr wrap="square" tIns="91440" bIns="91440" rtlCol="0" anchor="ctr" anchorCtr="0">
            <a:spAutoFit/>
          </a:bodyPr>
          <a:lstStyle/>
          <a:p>
            <a:pPr algn="ctr">
              <a:lnSpc>
                <a:spcPct val="150000"/>
              </a:lnSpc>
            </a:pPr>
            <a:r>
              <a:rPr lang="en-US" b="1" dirty="0">
                <a:solidFill>
                  <a:schemeClr val="bg1"/>
                </a:solidFill>
              </a:rPr>
              <a:t>Census Tract Information</a:t>
            </a:r>
          </a:p>
          <a:p>
            <a:pPr marL="285750" indent="-285750">
              <a:buFont typeface="Arial" panose="020B0604020202020204" pitchFamily="34" charset="0"/>
              <a:buChar char="•"/>
            </a:pPr>
            <a:r>
              <a:rPr lang="en-US" dirty="0">
                <a:solidFill>
                  <a:schemeClr val="bg1"/>
                </a:solidFill>
              </a:rPr>
              <a:t>Age </a:t>
            </a:r>
          </a:p>
          <a:p>
            <a:pPr marL="742950" lvl="1" indent="-285750">
              <a:buFont typeface="Arial" panose="020B0604020202020204" pitchFamily="34" charset="0"/>
              <a:buChar char="•"/>
            </a:pPr>
            <a:r>
              <a:rPr lang="en-US" dirty="0">
                <a:solidFill>
                  <a:schemeClr val="bg1"/>
                </a:solidFill>
              </a:rPr>
              <a:t>Median Age – 27.9</a:t>
            </a:r>
          </a:p>
          <a:p>
            <a:pPr marL="742950" lvl="1" indent="-285750">
              <a:buFont typeface="Arial" panose="020B0604020202020204" pitchFamily="34" charset="0"/>
              <a:buChar char="•"/>
            </a:pPr>
            <a:r>
              <a:rPr lang="en-US" dirty="0">
                <a:solidFill>
                  <a:schemeClr val="bg1"/>
                </a:solidFill>
              </a:rPr>
              <a:t>% 65 and older – 10.8</a:t>
            </a:r>
          </a:p>
          <a:p>
            <a:pPr marL="742950" lvl="1" indent="-285750">
              <a:buFont typeface="Arial" panose="020B0604020202020204" pitchFamily="34" charset="0"/>
              <a:buChar char="•"/>
            </a:pPr>
            <a:r>
              <a:rPr lang="en-US" dirty="0">
                <a:solidFill>
                  <a:schemeClr val="bg1"/>
                </a:solidFill>
              </a:rPr>
              <a:t>Old Age Dependency Ratio – 18</a:t>
            </a:r>
          </a:p>
          <a:p>
            <a:pPr marL="742950" lvl="1" indent="-285750">
              <a:buFont typeface="Arial" panose="020B0604020202020204" pitchFamily="34" charset="0"/>
              <a:buChar char="•"/>
            </a:pPr>
            <a:r>
              <a:rPr lang="en-US" dirty="0">
                <a:solidFill>
                  <a:schemeClr val="bg1"/>
                </a:solidFill>
              </a:rPr>
              <a:t>Child Dependency Ratio – 49.3</a:t>
            </a:r>
          </a:p>
          <a:p>
            <a:pPr marL="285750" indent="-285750">
              <a:buFont typeface="Arial" panose="020B0604020202020204" pitchFamily="34" charset="0"/>
              <a:buChar char="•"/>
            </a:pPr>
            <a:r>
              <a:rPr lang="en-US" dirty="0">
                <a:solidFill>
                  <a:schemeClr val="bg1"/>
                </a:solidFill>
              </a:rPr>
              <a:t>Race</a:t>
            </a:r>
          </a:p>
          <a:p>
            <a:pPr marL="742950" lvl="1" indent="-285750">
              <a:buFont typeface="Arial" panose="020B0604020202020204" pitchFamily="34" charset="0"/>
              <a:buChar char="•"/>
            </a:pPr>
            <a:r>
              <a:rPr lang="en-US" dirty="0">
                <a:solidFill>
                  <a:schemeClr val="bg1"/>
                </a:solidFill>
              </a:rPr>
              <a:t>White Alone – 3208</a:t>
            </a:r>
          </a:p>
          <a:p>
            <a:pPr marL="742950" lvl="1" indent="-285750">
              <a:buFont typeface="Arial" panose="020B0604020202020204" pitchFamily="34" charset="0"/>
              <a:buChar char="•"/>
            </a:pPr>
            <a:r>
              <a:rPr lang="en-US" dirty="0">
                <a:solidFill>
                  <a:schemeClr val="bg1"/>
                </a:solidFill>
              </a:rPr>
              <a:t>Black or African American – 924</a:t>
            </a:r>
          </a:p>
          <a:p>
            <a:pPr marL="742950" lvl="1" indent="-285750">
              <a:buFont typeface="Arial" panose="020B0604020202020204" pitchFamily="34" charset="0"/>
              <a:buChar char="•"/>
            </a:pPr>
            <a:r>
              <a:rPr lang="en-US" dirty="0">
                <a:solidFill>
                  <a:schemeClr val="bg1"/>
                </a:solidFill>
              </a:rPr>
              <a:t>Other Race – 693</a:t>
            </a:r>
          </a:p>
          <a:p>
            <a:pPr marL="285750" indent="-285750">
              <a:buFont typeface="Arial" panose="020B0604020202020204" pitchFamily="34" charset="0"/>
              <a:buChar char="•"/>
            </a:pPr>
            <a:r>
              <a:rPr lang="en-US" dirty="0">
                <a:solidFill>
                  <a:schemeClr val="bg1"/>
                </a:solidFill>
              </a:rPr>
              <a:t>Housing</a:t>
            </a:r>
          </a:p>
          <a:p>
            <a:pPr marL="742950" lvl="1" indent="-285750">
              <a:buFont typeface="Arial" panose="020B0604020202020204" pitchFamily="34" charset="0"/>
              <a:buChar char="•"/>
            </a:pPr>
            <a:r>
              <a:rPr lang="en-US" dirty="0">
                <a:solidFill>
                  <a:schemeClr val="bg1"/>
                </a:solidFill>
              </a:rPr>
              <a:t>% Owner Occupied – 39.4</a:t>
            </a:r>
          </a:p>
          <a:p>
            <a:pPr marL="742950" lvl="1" indent="-285750">
              <a:buFont typeface="Arial" panose="020B0604020202020204" pitchFamily="34" charset="0"/>
              <a:buChar char="•"/>
            </a:pPr>
            <a:r>
              <a:rPr lang="en-US" dirty="0">
                <a:solidFill>
                  <a:schemeClr val="bg1"/>
                </a:solidFill>
              </a:rPr>
              <a:t>% Renter Occupied – 60.6</a:t>
            </a:r>
          </a:p>
          <a:p>
            <a:pPr marL="742950" lvl="1" indent="-285750">
              <a:buFont typeface="Arial" panose="020B0604020202020204" pitchFamily="34" charset="0"/>
              <a:buChar char="•"/>
            </a:pPr>
            <a:r>
              <a:rPr lang="en-US" dirty="0">
                <a:solidFill>
                  <a:schemeClr val="bg1"/>
                </a:solidFill>
              </a:rPr>
              <a:t>% Housing Unit with No Vehicle – 5.6</a:t>
            </a:r>
          </a:p>
          <a:p>
            <a:pPr marL="285750" indent="-285750">
              <a:buFont typeface="Arial" panose="020B0604020202020204" pitchFamily="34" charset="0"/>
              <a:buChar char="•"/>
            </a:pPr>
            <a:r>
              <a:rPr lang="en-US" dirty="0">
                <a:solidFill>
                  <a:schemeClr val="bg1"/>
                </a:solidFill>
              </a:rPr>
              <a:t>Income</a:t>
            </a:r>
          </a:p>
          <a:p>
            <a:pPr marL="742950" lvl="1" indent="-285750">
              <a:buFont typeface="Arial" panose="020B0604020202020204" pitchFamily="34" charset="0"/>
              <a:buChar char="•"/>
            </a:pPr>
            <a:r>
              <a:rPr lang="en-US" dirty="0">
                <a:solidFill>
                  <a:schemeClr val="bg1"/>
                </a:solidFill>
              </a:rPr>
              <a:t>Median Income – 34,890</a:t>
            </a:r>
          </a:p>
          <a:p>
            <a:pPr marL="742950" lvl="1" indent="-285750">
              <a:buFont typeface="Arial" panose="020B0604020202020204" pitchFamily="34" charset="0"/>
              <a:buChar char="•"/>
            </a:pPr>
            <a:r>
              <a:rPr lang="en-US" dirty="0">
                <a:solidFill>
                  <a:schemeClr val="bg1"/>
                </a:solidFill>
              </a:rPr>
              <a:t>Percent Poverty – 23.5</a:t>
            </a:r>
          </a:p>
        </p:txBody>
      </p:sp>
      <p:pic>
        <p:nvPicPr>
          <p:cNvPr id="6" name="Picture 5">
            <a:extLst>
              <a:ext uri="{FF2B5EF4-FFF2-40B4-BE49-F238E27FC236}">
                <a16:creationId xmlns:a16="http://schemas.microsoft.com/office/drawing/2014/main" xmlns="" id="{C3C16FAD-2E8A-4A45-8A8D-334BC7BCE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140" y="148046"/>
            <a:ext cx="6400000" cy="6561905"/>
          </a:xfrm>
          <a:prstGeom prst="rect">
            <a:avLst/>
          </a:prstGeom>
        </p:spPr>
      </p:pic>
      <p:sp>
        <p:nvSpPr>
          <p:cNvPr id="7" name="Oval 6">
            <a:extLst>
              <a:ext uri="{FF2B5EF4-FFF2-40B4-BE49-F238E27FC236}">
                <a16:creationId xmlns:a16="http://schemas.microsoft.com/office/drawing/2014/main" xmlns="" id="{1EFFB915-F6A5-41E9-924C-6FAA76938B0B}"/>
              </a:ext>
            </a:extLst>
          </p:cNvPr>
          <p:cNvSpPr/>
          <p:nvPr/>
        </p:nvSpPr>
        <p:spPr>
          <a:xfrm>
            <a:off x="7499927" y="1745673"/>
            <a:ext cx="3131129" cy="191192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475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F239137-A071-4C78-9C71-65FC587D6434}"/>
              </a:ext>
            </a:extLst>
          </p:cNvPr>
          <p:cNvSpPr txBox="1"/>
          <p:nvPr/>
        </p:nvSpPr>
        <p:spPr>
          <a:xfrm>
            <a:off x="208568" y="908937"/>
            <a:ext cx="5212080" cy="5032147"/>
          </a:xfrm>
          <a:prstGeom prst="rect">
            <a:avLst/>
          </a:prstGeom>
          <a:solidFill>
            <a:schemeClr val="accent1">
              <a:lumMod val="50000"/>
            </a:schemeClr>
          </a:solidFill>
          <a:ln w="38100">
            <a:solidFill>
              <a:srgbClr val="E6F4F6"/>
            </a:solidFill>
          </a:ln>
        </p:spPr>
        <p:txBody>
          <a:bodyPr wrap="square" tIns="91440" bIns="91440" rtlCol="0" anchor="ctr" anchorCtr="0">
            <a:spAutoFit/>
          </a:bodyPr>
          <a:lstStyle/>
          <a:p>
            <a:pPr algn="ctr">
              <a:lnSpc>
                <a:spcPct val="150000"/>
              </a:lnSpc>
            </a:pPr>
            <a:r>
              <a:rPr lang="en-US" b="1" dirty="0">
                <a:solidFill>
                  <a:schemeClr val="bg1"/>
                </a:solidFill>
              </a:rPr>
              <a:t>Census Tract Information</a:t>
            </a:r>
          </a:p>
          <a:p>
            <a:pPr marL="285750" indent="-285750">
              <a:buFont typeface="Arial" panose="020B0604020202020204" pitchFamily="34" charset="0"/>
              <a:buChar char="•"/>
            </a:pPr>
            <a:r>
              <a:rPr lang="en-US" dirty="0">
                <a:solidFill>
                  <a:schemeClr val="bg1"/>
                </a:solidFill>
              </a:rPr>
              <a:t>Age </a:t>
            </a:r>
          </a:p>
          <a:p>
            <a:pPr marL="742950" lvl="1" indent="-285750">
              <a:buFont typeface="Arial" panose="020B0604020202020204" pitchFamily="34" charset="0"/>
              <a:buChar char="•"/>
            </a:pPr>
            <a:r>
              <a:rPr lang="en-US" dirty="0">
                <a:solidFill>
                  <a:schemeClr val="bg1"/>
                </a:solidFill>
              </a:rPr>
              <a:t>Median Age – 34.2</a:t>
            </a:r>
          </a:p>
          <a:p>
            <a:pPr marL="742950" lvl="1" indent="-285750">
              <a:buFont typeface="Arial" panose="020B0604020202020204" pitchFamily="34" charset="0"/>
              <a:buChar char="•"/>
            </a:pPr>
            <a:r>
              <a:rPr lang="en-US" dirty="0">
                <a:solidFill>
                  <a:schemeClr val="bg1"/>
                </a:solidFill>
              </a:rPr>
              <a:t>% 65 and older – 15.8</a:t>
            </a:r>
          </a:p>
          <a:p>
            <a:pPr marL="742950" lvl="1" indent="-285750">
              <a:buFont typeface="Arial" panose="020B0604020202020204" pitchFamily="34" charset="0"/>
              <a:buChar char="•"/>
            </a:pPr>
            <a:r>
              <a:rPr lang="en-US" dirty="0">
                <a:solidFill>
                  <a:schemeClr val="bg1"/>
                </a:solidFill>
              </a:rPr>
              <a:t>Old Age Dependency Ratio – 25.9</a:t>
            </a:r>
          </a:p>
          <a:p>
            <a:pPr marL="742950" lvl="1" indent="-285750">
              <a:buFont typeface="Arial" panose="020B0604020202020204" pitchFamily="34" charset="0"/>
              <a:buChar char="•"/>
            </a:pPr>
            <a:r>
              <a:rPr lang="en-US" dirty="0">
                <a:solidFill>
                  <a:schemeClr val="bg1"/>
                </a:solidFill>
              </a:rPr>
              <a:t>Child Dependency Ratio – 37.5</a:t>
            </a:r>
          </a:p>
          <a:p>
            <a:pPr marL="285750" indent="-285750">
              <a:buFont typeface="Arial" panose="020B0604020202020204" pitchFamily="34" charset="0"/>
              <a:buChar char="•"/>
            </a:pPr>
            <a:r>
              <a:rPr lang="en-US" dirty="0">
                <a:solidFill>
                  <a:schemeClr val="bg1"/>
                </a:solidFill>
              </a:rPr>
              <a:t>Race</a:t>
            </a:r>
          </a:p>
          <a:p>
            <a:pPr marL="742950" lvl="1" indent="-285750">
              <a:buFont typeface="Arial" panose="020B0604020202020204" pitchFamily="34" charset="0"/>
              <a:buChar char="•"/>
            </a:pPr>
            <a:r>
              <a:rPr lang="en-US" dirty="0">
                <a:solidFill>
                  <a:schemeClr val="bg1"/>
                </a:solidFill>
              </a:rPr>
              <a:t>White Alone – 3925</a:t>
            </a:r>
          </a:p>
          <a:p>
            <a:pPr marL="742950" lvl="1" indent="-285750">
              <a:buFont typeface="Arial" panose="020B0604020202020204" pitchFamily="34" charset="0"/>
              <a:buChar char="•"/>
            </a:pPr>
            <a:r>
              <a:rPr lang="en-US" dirty="0">
                <a:solidFill>
                  <a:schemeClr val="bg1"/>
                </a:solidFill>
              </a:rPr>
              <a:t>Black or African American – 2771</a:t>
            </a:r>
          </a:p>
          <a:p>
            <a:pPr marL="742950" lvl="1" indent="-285750">
              <a:buFont typeface="Arial" panose="020B0604020202020204" pitchFamily="34" charset="0"/>
              <a:buChar char="•"/>
            </a:pPr>
            <a:r>
              <a:rPr lang="en-US" dirty="0">
                <a:solidFill>
                  <a:schemeClr val="bg1"/>
                </a:solidFill>
              </a:rPr>
              <a:t>Other Race – 896</a:t>
            </a:r>
          </a:p>
          <a:p>
            <a:pPr marL="285750" indent="-285750">
              <a:buFont typeface="Arial" panose="020B0604020202020204" pitchFamily="34" charset="0"/>
              <a:buChar char="•"/>
            </a:pPr>
            <a:r>
              <a:rPr lang="en-US" dirty="0">
                <a:solidFill>
                  <a:schemeClr val="bg1"/>
                </a:solidFill>
              </a:rPr>
              <a:t>Housing</a:t>
            </a:r>
          </a:p>
          <a:p>
            <a:pPr marL="742950" lvl="1" indent="-285750">
              <a:buFont typeface="Arial" panose="020B0604020202020204" pitchFamily="34" charset="0"/>
              <a:buChar char="•"/>
            </a:pPr>
            <a:r>
              <a:rPr lang="en-US" dirty="0">
                <a:solidFill>
                  <a:schemeClr val="bg1"/>
                </a:solidFill>
              </a:rPr>
              <a:t>% Owner Occupied – 54</a:t>
            </a:r>
          </a:p>
          <a:p>
            <a:pPr marL="742950" lvl="1" indent="-285750">
              <a:buFont typeface="Arial" panose="020B0604020202020204" pitchFamily="34" charset="0"/>
              <a:buChar char="•"/>
            </a:pPr>
            <a:r>
              <a:rPr lang="en-US" dirty="0">
                <a:solidFill>
                  <a:schemeClr val="bg1"/>
                </a:solidFill>
              </a:rPr>
              <a:t>% Renter Occupied – 46</a:t>
            </a:r>
          </a:p>
          <a:p>
            <a:pPr marL="742950" lvl="1" indent="-285750">
              <a:buFont typeface="Arial" panose="020B0604020202020204" pitchFamily="34" charset="0"/>
              <a:buChar char="•"/>
            </a:pPr>
            <a:r>
              <a:rPr lang="en-US" dirty="0">
                <a:solidFill>
                  <a:schemeClr val="bg1"/>
                </a:solidFill>
              </a:rPr>
              <a:t>% Housing Unit with No Vehicle – 11</a:t>
            </a:r>
          </a:p>
          <a:p>
            <a:pPr marL="285750" indent="-285750">
              <a:buFont typeface="Arial" panose="020B0604020202020204" pitchFamily="34" charset="0"/>
              <a:buChar char="•"/>
            </a:pPr>
            <a:r>
              <a:rPr lang="en-US" dirty="0">
                <a:solidFill>
                  <a:schemeClr val="bg1"/>
                </a:solidFill>
              </a:rPr>
              <a:t>Income</a:t>
            </a:r>
          </a:p>
          <a:p>
            <a:pPr marL="742950" lvl="1" indent="-285750">
              <a:buFont typeface="Arial" panose="020B0604020202020204" pitchFamily="34" charset="0"/>
              <a:buChar char="•"/>
            </a:pPr>
            <a:r>
              <a:rPr lang="en-US" dirty="0">
                <a:solidFill>
                  <a:schemeClr val="bg1"/>
                </a:solidFill>
              </a:rPr>
              <a:t>Median Income – 41,427</a:t>
            </a:r>
          </a:p>
          <a:p>
            <a:pPr marL="742950" lvl="1" indent="-285750">
              <a:buFont typeface="Arial" panose="020B0604020202020204" pitchFamily="34" charset="0"/>
              <a:buChar char="•"/>
            </a:pPr>
            <a:r>
              <a:rPr lang="en-US" dirty="0">
                <a:solidFill>
                  <a:schemeClr val="bg1"/>
                </a:solidFill>
              </a:rPr>
              <a:t>Percent Poverty – 22</a:t>
            </a:r>
          </a:p>
        </p:txBody>
      </p:sp>
      <p:pic>
        <p:nvPicPr>
          <p:cNvPr id="6" name="Picture 5">
            <a:extLst>
              <a:ext uri="{FF2B5EF4-FFF2-40B4-BE49-F238E27FC236}">
                <a16:creationId xmlns:a16="http://schemas.microsoft.com/office/drawing/2014/main" xmlns="" id="{D58BFE51-1FBA-415C-A5E5-A768BBE0D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904" y="144058"/>
            <a:ext cx="6400000" cy="6561905"/>
          </a:xfrm>
          <a:prstGeom prst="rect">
            <a:avLst/>
          </a:prstGeom>
        </p:spPr>
      </p:pic>
      <p:sp>
        <p:nvSpPr>
          <p:cNvPr id="7" name="Oval 6">
            <a:extLst>
              <a:ext uri="{FF2B5EF4-FFF2-40B4-BE49-F238E27FC236}">
                <a16:creationId xmlns:a16="http://schemas.microsoft.com/office/drawing/2014/main" xmlns="" id="{101685F9-CA66-40E2-8B0D-7C90CE903FDC}"/>
              </a:ext>
            </a:extLst>
          </p:cNvPr>
          <p:cNvSpPr/>
          <p:nvPr/>
        </p:nvSpPr>
        <p:spPr>
          <a:xfrm>
            <a:off x="6871855" y="1136074"/>
            <a:ext cx="3786908" cy="3620654"/>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141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F239137-A071-4C78-9C71-65FC587D6434}"/>
              </a:ext>
            </a:extLst>
          </p:cNvPr>
          <p:cNvSpPr txBox="1"/>
          <p:nvPr/>
        </p:nvSpPr>
        <p:spPr>
          <a:xfrm>
            <a:off x="238622" y="1155159"/>
            <a:ext cx="5212080" cy="4539704"/>
          </a:xfrm>
          <a:prstGeom prst="rect">
            <a:avLst/>
          </a:prstGeom>
          <a:solidFill>
            <a:schemeClr val="accent1">
              <a:lumMod val="50000"/>
            </a:schemeClr>
          </a:solidFill>
          <a:ln w="38100">
            <a:solidFill>
              <a:srgbClr val="E6F4F6"/>
            </a:solidFill>
          </a:ln>
        </p:spPr>
        <p:txBody>
          <a:bodyPr wrap="square" tIns="91440" bIns="91440" rtlCol="0" anchor="ctr" anchorCtr="0">
            <a:spAutoFit/>
          </a:bodyPr>
          <a:lstStyle/>
          <a:p>
            <a:pPr algn="ctr">
              <a:lnSpc>
                <a:spcPct val="150000"/>
              </a:lnSpc>
            </a:pPr>
            <a:r>
              <a:rPr lang="en-US" b="1" dirty="0">
                <a:solidFill>
                  <a:schemeClr val="bg1"/>
                </a:solidFill>
              </a:rPr>
              <a:t>Census Tract Information</a:t>
            </a:r>
          </a:p>
          <a:p>
            <a:pPr marL="285750" indent="-285750">
              <a:buFont typeface="Arial" panose="020B0604020202020204" pitchFamily="34" charset="0"/>
              <a:buChar char="•"/>
            </a:pPr>
            <a:r>
              <a:rPr lang="en-US" sz="1600" dirty="0">
                <a:solidFill>
                  <a:schemeClr val="bg1"/>
                </a:solidFill>
              </a:rPr>
              <a:t>Age </a:t>
            </a:r>
          </a:p>
          <a:p>
            <a:pPr marL="742950" lvl="1" indent="-285750">
              <a:buFont typeface="Arial" panose="020B0604020202020204" pitchFamily="34" charset="0"/>
              <a:buChar char="•"/>
            </a:pPr>
            <a:r>
              <a:rPr lang="en-US" sz="1600" dirty="0">
                <a:solidFill>
                  <a:schemeClr val="bg1"/>
                </a:solidFill>
              </a:rPr>
              <a:t>Median Age – 36.5 / 44.7</a:t>
            </a:r>
          </a:p>
          <a:p>
            <a:pPr marL="742950" lvl="1" indent="-285750">
              <a:buFont typeface="Arial" panose="020B0604020202020204" pitchFamily="34" charset="0"/>
              <a:buChar char="•"/>
            </a:pPr>
            <a:r>
              <a:rPr lang="en-US" sz="1600" dirty="0">
                <a:solidFill>
                  <a:schemeClr val="bg1"/>
                </a:solidFill>
              </a:rPr>
              <a:t>% 65 and older – 14.4 / 25.2</a:t>
            </a:r>
          </a:p>
          <a:p>
            <a:pPr marL="742950" lvl="1" indent="-285750">
              <a:buFont typeface="Arial" panose="020B0604020202020204" pitchFamily="34" charset="0"/>
              <a:buChar char="•"/>
            </a:pPr>
            <a:r>
              <a:rPr lang="en-US" sz="1600" dirty="0">
                <a:solidFill>
                  <a:schemeClr val="bg1"/>
                </a:solidFill>
              </a:rPr>
              <a:t>Old Age Dependency Ratio – 22.5 / 45.1</a:t>
            </a:r>
          </a:p>
          <a:p>
            <a:pPr marL="742950" lvl="1" indent="-285750">
              <a:buFont typeface="Arial" panose="020B0604020202020204" pitchFamily="34" charset="0"/>
              <a:buChar char="•"/>
            </a:pPr>
            <a:r>
              <a:rPr lang="en-US" sz="1600" dirty="0">
                <a:solidFill>
                  <a:schemeClr val="bg1"/>
                </a:solidFill>
              </a:rPr>
              <a:t>Child Dependency Ratio – 33.4 / 34.2</a:t>
            </a:r>
          </a:p>
          <a:p>
            <a:pPr marL="285750" indent="-285750">
              <a:buFont typeface="Arial" panose="020B0604020202020204" pitchFamily="34" charset="0"/>
              <a:buChar char="•"/>
            </a:pPr>
            <a:r>
              <a:rPr lang="en-US" sz="1600" dirty="0">
                <a:solidFill>
                  <a:schemeClr val="bg1"/>
                </a:solidFill>
              </a:rPr>
              <a:t>Race</a:t>
            </a:r>
          </a:p>
          <a:p>
            <a:pPr marL="742950" lvl="1" indent="-285750">
              <a:buFont typeface="Arial" panose="020B0604020202020204" pitchFamily="34" charset="0"/>
              <a:buChar char="•"/>
            </a:pPr>
            <a:r>
              <a:rPr lang="en-US" sz="1600" dirty="0">
                <a:solidFill>
                  <a:schemeClr val="bg1"/>
                </a:solidFill>
              </a:rPr>
              <a:t>White Alone – 863 / 905</a:t>
            </a:r>
          </a:p>
          <a:p>
            <a:pPr marL="742950" lvl="1" indent="-285750">
              <a:buFont typeface="Arial" panose="020B0604020202020204" pitchFamily="34" charset="0"/>
              <a:buChar char="•"/>
            </a:pPr>
            <a:r>
              <a:rPr lang="en-US" sz="1600" dirty="0">
                <a:solidFill>
                  <a:schemeClr val="bg1"/>
                </a:solidFill>
              </a:rPr>
              <a:t>Black or African American – 965 / 861</a:t>
            </a:r>
          </a:p>
          <a:p>
            <a:pPr marL="742950" lvl="1" indent="-285750">
              <a:buFont typeface="Arial" panose="020B0604020202020204" pitchFamily="34" charset="0"/>
              <a:buChar char="•"/>
            </a:pPr>
            <a:r>
              <a:rPr lang="en-US" sz="1600" dirty="0">
                <a:solidFill>
                  <a:schemeClr val="bg1"/>
                </a:solidFill>
              </a:rPr>
              <a:t>Other Race – 175 / 178</a:t>
            </a:r>
          </a:p>
          <a:p>
            <a:pPr marL="285750" indent="-285750">
              <a:buFont typeface="Arial" panose="020B0604020202020204" pitchFamily="34" charset="0"/>
              <a:buChar char="•"/>
            </a:pPr>
            <a:r>
              <a:rPr lang="en-US" sz="1600" dirty="0">
                <a:solidFill>
                  <a:schemeClr val="bg1"/>
                </a:solidFill>
              </a:rPr>
              <a:t>Housing</a:t>
            </a:r>
          </a:p>
          <a:p>
            <a:pPr marL="742950" lvl="1" indent="-285750">
              <a:buFont typeface="Arial" panose="020B0604020202020204" pitchFamily="34" charset="0"/>
              <a:buChar char="•"/>
            </a:pPr>
            <a:r>
              <a:rPr lang="en-US" sz="1600" dirty="0">
                <a:solidFill>
                  <a:schemeClr val="bg1"/>
                </a:solidFill>
              </a:rPr>
              <a:t>% Owner Occupied – 51.5 / 34.9</a:t>
            </a:r>
          </a:p>
          <a:p>
            <a:pPr marL="742950" lvl="1" indent="-285750">
              <a:buFont typeface="Arial" panose="020B0604020202020204" pitchFamily="34" charset="0"/>
              <a:buChar char="•"/>
            </a:pPr>
            <a:r>
              <a:rPr lang="en-US" sz="1600" dirty="0">
                <a:solidFill>
                  <a:schemeClr val="bg1"/>
                </a:solidFill>
              </a:rPr>
              <a:t>% Renter Occupied – 48.5 / 65.1</a:t>
            </a:r>
          </a:p>
          <a:p>
            <a:pPr marL="742950" lvl="1" indent="-285750">
              <a:buFont typeface="Arial" panose="020B0604020202020204" pitchFamily="34" charset="0"/>
              <a:buChar char="•"/>
            </a:pPr>
            <a:r>
              <a:rPr lang="en-US" sz="1600" dirty="0">
                <a:solidFill>
                  <a:schemeClr val="bg1"/>
                </a:solidFill>
              </a:rPr>
              <a:t>% Housing Unit with No Vehicle – 12.4 / 10.2</a:t>
            </a:r>
          </a:p>
          <a:p>
            <a:pPr marL="285750" indent="-285750">
              <a:buFont typeface="Arial" panose="020B0604020202020204" pitchFamily="34" charset="0"/>
              <a:buChar char="•"/>
            </a:pPr>
            <a:r>
              <a:rPr lang="en-US" sz="1600" dirty="0">
                <a:solidFill>
                  <a:schemeClr val="bg1"/>
                </a:solidFill>
              </a:rPr>
              <a:t>Income</a:t>
            </a:r>
          </a:p>
          <a:p>
            <a:pPr marL="742950" lvl="1" indent="-285750">
              <a:buFont typeface="Arial" panose="020B0604020202020204" pitchFamily="34" charset="0"/>
              <a:buChar char="•"/>
            </a:pPr>
            <a:r>
              <a:rPr lang="en-US" sz="1600" dirty="0">
                <a:solidFill>
                  <a:schemeClr val="bg1"/>
                </a:solidFill>
              </a:rPr>
              <a:t>Median Income – 24,322 / 32,004</a:t>
            </a:r>
          </a:p>
          <a:p>
            <a:pPr marL="742950" lvl="1" indent="-285750">
              <a:buFont typeface="Arial" panose="020B0604020202020204" pitchFamily="34" charset="0"/>
              <a:buChar char="•"/>
            </a:pPr>
            <a:r>
              <a:rPr lang="en-US" sz="1600" dirty="0">
                <a:solidFill>
                  <a:schemeClr val="bg1"/>
                </a:solidFill>
              </a:rPr>
              <a:t>Percent Poverty – 35.5 / 18.2</a:t>
            </a:r>
          </a:p>
        </p:txBody>
      </p:sp>
      <p:pic>
        <p:nvPicPr>
          <p:cNvPr id="6" name="Picture 5">
            <a:extLst>
              <a:ext uri="{FF2B5EF4-FFF2-40B4-BE49-F238E27FC236}">
                <a16:creationId xmlns:a16="http://schemas.microsoft.com/office/drawing/2014/main" xmlns="" id="{5DB151D9-95AF-434B-82E0-F4E91DF4A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27" y="144059"/>
            <a:ext cx="6400000" cy="6561905"/>
          </a:xfrm>
          <a:prstGeom prst="rect">
            <a:avLst/>
          </a:prstGeom>
        </p:spPr>
      </p:pic>
      <p:sp>
        <p:nvSpPr>
          <p:cNvPr id="7" name="Oval 6">
            <a:extLst>
              <a:ext uri="{FF2B5EF4-FFF2-40B4-BE49-F238E27FC236}">
                <a16:creationId xmlns:a16="http://schemas.microsoft.com/office/drawing/2014/main" xmlns="" id="{4EDC7EF6-D30E-4E15-82FC-65FF7686F671}"/>
              </a:ext>
            </a:extLst>
          </p:cNvPr>
          <p:cNvSpPr/>
          <p:nvPr/>
        </p:nvSpPr>
        <p:spPr>
          <a:xfrm>
            <a:off x="7102764" y="1717964"/>
            <a:ext cx="2586181" cy="2549236"/>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646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1886" y="1416178"/>
            <a:ext cx="11451771" cy="1871312"/>
          </a:xfrm>
        </p:spPr>
        <p:txBody>
          <a:bodyPr>
            <a:normAutofit/>
          </a:bodyPr>
          <a:lstStyle/>
          <a:p>
            <a:pPr marL="457200" indent="-457200">
              <a:buFont typeface="Arial" panose="020B0604020202020204" pitchFamily="34" charset="0"/>
              <a:buChar char="•"/>
            </a:pPr>
            <a:r>
              <a:rPr lang="en-US" sz="2400" dirty="0" smtClean="0">
                <a:latin typeface="Corbel" panose="020B0503020204020204" pitchFamily="34" charset="0"/>
              </a:rPr>
              <a:t>Data from previous slides related to poverty status indicated that there are 63 census tracts in the study area.  </a:t>
            </a:r>
          </a:p>
          <a:p>
            <a:pPr marL="457200" indent="-457200">
              <a:buFont typeface="Arial" panose="020B0604020202020204" pitchFamily="34" charset="0"/>
              <a:buChar char="•"/>
            </a:pPr>
            <a:r>
              <a:rPr lang="en-US" sz="2400" dirty="0" smtClean="0">
                <a:latin typeface="Corbel" panose="020B0503020204020204" pitchFamily="34" charset="0"/>
              </a:rPr>
              <a:t>58.7% of census tracts did not meet the poverty guidelines, 6.4% were borderline status, and 34.9% met the poverty guidelines.</a:t>
            </a:r>
            <a:endParaRPr lang="en-US" sz="2400" dirty="0">
              <a:latin typeface="Corbel" panose="020B0503020204020204" pitchFamily="34" charset="0"/>
            </a:endParaRPr>
          </a:p>
        </p:txBody>
      </p:sp>
      <p:sp>
        <p:nvSpPr>
          <p:cNvPr id="3" name="Title 2"/>
          <p:cNvSpPr>
            <a:spLocks noGrp="1"/>
          </p:cNvSpPr>
          <p:nvPr>
            <p:ph type="title"/>
          </p:nvPr>
        </p:nvSpPr>
        <p:spPr/>
        <p:txBody>
          <a:bodyPr/>
          <a:lstStyle/>
          <a:p>
            <a:pPr algn="ctr"/>
            <a:r>
              <a:rPr lang="en-US" dirty="0" smtClean="0"/>
              <a:t>Results: Disease Death Rates</a:t>
            </a:r>
            <a:endParaRPr lang="en-US" dirty="0"/>
          </a:p>
        </p:txBody>
      </p:sp>
      <p:sp>
        <p:nvSpPr>
          <p:cNvPr id="4" name="TextBox 3"/>
          <p:cNvSpPr txBox="1"/>
          <p:nvPr/>
        </p:nvSpPr>
        <p:spPr>
          <a:xfrm>
            <a:off x="337458" y="3048014"/>
            <a:ext cx="11517085" cy="2954655"/>
          </a:xfrm>
          <a:prstGeom prst="rect">
            <a:avLst/>
          </a:prstGeom>
          <a:solidFill>
            <a:schemeClr val="accent6">
              <a:lumMod val="75000"/>
            </a:schemeClr>
          </a:solidFill>
          <a:ln w="38100">
            <a:solidFill>
              <a:schemeClr val="accent6">
                <a:lumMod val="50000"/>
              </a:schemeClr>
            </a:solidFill>
          </a:ln>
        </p:spPr>
        <p:txBody>
          <a:bodyPr wrap="square" lIns="182880" tIns="182880" rIns="182880" bIns="182880" rtlCol="0">
            <a:spAutoFit/>
          </a:bodyPr>
          <a:lstStyle/>
          <a:p>
            <a:r>
              <a:rPr lang="en-US" sz="2400" b="1" dirty="0" smtClean="0">
                <a:solidFill>
                  <a:schemeClr val="bg1"/>
                </a:solidFill>
                <a:latin typeface="Corbel" panose="020B0503020204020204" pitchFamily="34" charset="0"/>
              </a:rPr>
              <a:t>The death rate is the number of people per 100,000 that die of a disease in a particular area (census tract) over a defined time period (2014-2018). The death rates are provided by the Department of Health’s </a:t>
            </a:r>
            <a:r>
              <a:rPr lang="en-US" sz="2400" b="1" dirty="0" err="1" smtClean="0">
                <a:solidFill>
                  <a:schemeClr val="bg1"/>
                </a:solidFill>
                <a:latin typeface="Corbel" panose="020B0503020204020204" pitchFamily="34" charset="0"/>
              </a:rPr>
              <a:t>FLHealthCHARTS</a:t>
            </a:r>
            <a:r>
              <a:rPr lang="en-US" sz="2400" b="1" dirty="0" smtClean="0">
                <a:solidFill>
                  <a:schemeClr val="bg1"/>
                </a:solidFill>
                <a:latin typeface="Corbel" panose="020B0503020204020204" pitchFamily="34" charset="0"/>
              </a:rPr>
              <a:t>.  It </a:t>
            </a:r>
            <a:r>
              <a:rPr lang="en-US" sz="2400" b="1" dirty="0">
                <a:solidFill>
                  <a:schemeClr val="bg1"/>
                </a:solidFill>
                <a:latin typeface="Corbel" panose="020B0503020204020204" pitchFamily="34" charset="0"/>
              </a:rPr>
              <a:t>is important to remember the above percentages when examining the death rates on the next slide</a:t>
            </a:r>
            <a:r>
              <a:rPr lang="en-US" sz="2400" b="1" dirty="0" smtClean="0">
                <a:solidFill>
                  <a:schemeClr val="bg1"/>
                </a:solidFill>
                <a:latin typeface="Corbel" panose="020B0503020204020204" pitchFamily="34" charset="0"/>
              </a:rPr>
              <a:t>.  You may notice that there is not much difference in the rates of death between the 58.7% of census tracts who did not meet the poverty  guidelines and  the 34.9% of census tracts that did meet the poverty guidelines.</a:t>
            </a:r>
            <a:endParaRPr lang="en-US" sz="2400"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2613844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62A"/>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4020337081"/>
              </p:ext>
            </p:extLst>
          </p:nvPr>
        </p:nvGraphicFramePr>
        <p:xfrm>
          <a:off x="249383" y="132184"/>
          <a:ext cx="11720943" cy="6846772"/>
        </p:xfrm>
        <a:graphic>
          <a:graphicData uri="http://schemas.openxmlformats.org/drawingml/2006/table">
            <a:tbl>
              <a:tblPr firstRow="1" bandRow="1">
                <a:tableStyleId>{5C22544A-7EE6-4342-B048-85BDC9FD1C3A}</a:tableStyleId>
              </a:tblPr>
              <a:tblGrid>
                <a:gridCol w="392684"/>
                <a:gridCol w="2400224"/>
                <a:gridCol w="1716745"/>
                <a:gridCol w="1953491"/>
                <a:gridCol w="1579418"/>
                <a:gridCol w="1787237"/>
                <a:gridCol w="1891144"/>
              </a:tblGrid>
              <a:tr h="588746">
                <a:tc gridSpan="7">
                  <a:txBody>
                    <a:bodyPr/>
                    <a:lstStyle/>
                    <a:p>
                      <a:r>
                        <a:rPr lang="en-US" sz="2400" dirty="0" smtClean="0">
                          <a:solidFill>
                            <a:srgbClr val="00262A"/>
                          </a:solidFill>
                        </a:rPr>
                        <a:t>Disease</a:t>
                      </a:r>
                      <a:r>
                        <a:rPr lang="en-US" sz="2400" baseline="0" dirty="0" smtClean="0">
                          <a:solidFill>
                            <a:srgbClr val="00262A"/>
                          </a:solidFill>
                        </a:rPr>
                        <a:t> death rates of non-poverty census tracts versus census tracts meeting poverty guidelines and borderline status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noFill/>
                  </a:tcPr>
                </a:tc>
                <a:tc hMerge="1">
                  <a:txBody>
                    <a:bodyPr/>
                    <a:lstStyle/>
                    <a:p>
                      <a:endParaRPr lang="en-US"/>
                    </a:p>
                  </a:txBody>
                  <a:tcPr/>
                </a:tc>
                <a:tc hMerge="1">
                  <a:txBody>
                    <a:bodyPr/>
                    <a:lstStyle/>
                    <a:p>
                      <a:endParaRPr lang="en-US"/>
                    </a:p>
                  </a:txBody>
                  <a:tcPr/>
                </a:tc>
                <a:tc hMerge="1">
                  <a:txBody>
                    <a:bodyPr/>
                    <a:lstStyle/>
                    <a:p>
                      <a:endParaRPr lang="en-US"/>
                    </a:p>
                  </a:txBody>
                  <a:tcPr>
                    <a:noFill/>
                  </a:tcPr>
                </a:tc>
                <a:tc hMerge="1">
                  <a:txBody>
                    <a:bodyPr/>
                    <a:lstStyle/>
                    <a:p>
                      <a:endParaRPr lang="en-US"/>
                    </a:p>
                  </a:txBody>
                  <a:tcPr/>
                </a:tc>
                <a:tc hMerge="1">
                  <a:txBody>
                    <a:bodyPr/>
                    <a:lstStyle/>
                    <a:p>
                      <a:endParaRPr lang="en-US" dirty="0"/>
                    </a:p>
                  </a:txBody>
                  <a:tcPr>
                    <a:noFill/>
                  </a:tcPr>
                </a:tc>
              </a:tr>
              <a:tr h="588746">
                <a:tc gridSpan="2">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5">
                  <a:txBody>
                    <a:bodyPr/>
                    <a:lstStyle/>
                    <a:p>
                      <a:pPr algn="ctr"/>
                      <a:r>
                        <a:rPr lang="en-US" sz="2400" dirty="0" smtClean="0">
                          <a:solidFill>
                            <a:srgbClr val="00262A"/>
                          </a:solidFill>
                        </a:rPr>
                        <a:t>Disease Death Rate (deaths per 100,000)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49920">
                <a:tc gridSpan="2">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noFill/>
                  </a:tcPr>
                </a:tc>
                <a:tc>
                  <a:txBody>
                    <a:bodyPr/>
                    <a:lstStyle/>
                    <a:p>
                      <a:pPr algn="ctr"/>
                      <a:r>
                        <a:rPr lang="en-US" sz="2400" dirty="0" smtClean="0">
                          <a:solidFill>
                            <a:srgbClr val="00262A"/>
                          </a:solidFill>
                        </a:rPr>
                        <a:t>Heart</a:t>
                      </a:r>
                      <a:r>
                        <a:rPr lang="en-US" sz="2400" baseline="0" dirty="0" smtClean="0">
                          <a:solidFill>
                            <a:srgbClr val="00262A"/>
                          </a:solidFill>
                        </a:rPr>
                        <a:t> 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Hypertension</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Diabetes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Nutritional</a:t>
                      </a:r>
                      <a:r>
                        <a:rPr lang="en-US" sz="2400" baseline="0" dirty="0" smtClean="0">
                          <a:solidFill>
                            <a:srgbClr val="00262A"/>
                          </a:solidFill>
                        </a:rPr>
                        <a:t> Related 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Cardio</a:t>
                      </a:r>
                    </a:p>
                    <a:p>
                      <a:pPr algn="ctr"/>
                      <a:r>
                        <a:rPr lang="en-US" sz="2400" dirty="0" smtClean="0">
                          <a:solidFill>
                            <a:srgbClr val="00262A"/>
                          </a:solidFill>
                        </a:rPr>
                        <a:t>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88746">
                <a:tc gridSpan="2">
                  <a:txBody>
                    <a:bodyPr/>
                    <a:lstStyle/>
                    <a:p>
                      <a:r>
                        <a:rPr lang="en-US" sz="2400" dirty="0" smtClean="0">
                          <a:solidFill>
                            <a:srgbClr val="00262A"/>
                          </a:solidFill>
                        </a:rPr>
                        <a:t>Census Tract</a:t>
                      </a:r>
                      <a:r>
                        <a:rPr lang="en-US" sz="2400" baseline="0" dirty="0" smtClean="0">
                          <a:solidFill>
                            <a:srgbClr val="00262A"/>
                          </a:solidFill>
                        </a:rPr>
                        <a:t> Poverty Status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smtClean="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88746">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Did Not</a:t>
                      </a:r>
                      <a:r>
                        <a:rPr lang="en-US" sz="2400" baseline="0" dirty="0" smtClean="0">
                          <a:solidFill>
                            <a:srgbClr val="00262A"/>
                          </a:solidFill>
                        </a:rPr>
                        <a:t> Meet Poverty Requirements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6827.79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430.00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1072.19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68.20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7413.69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88746">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Borderline Poverty</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883.50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62..39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130.20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4.09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858.89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88746">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Met</a:t>
                      </a:r>
                      <a:r>
                        <a:rPr lang="en-US" sz="2400" baseline="0" dirty="0" smtClean="0">
                          <a:solidFill>
                            <a:srgbClr val="00262A"/>
                          </a:solidFill>
                        </a:rPr>
                        <a:t> Poverty Requirements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5888.90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334.70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870.89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59.39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5018.20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88746">
                <a:tc gridSpan="7">
                  <a:txBody>
                    <a:bodyPr/>
                    <a:lstStyle/>
                    <a:p>
                      <a:r>
                        <a:rPr lang="en-US" sz="1800" dirty="0" smtClean="0">
                          <a:solidFill>
                            <a:srgbClr val="00262A"/>
                          </a:solidFill>
                        </a:rPr>
                        <a:t>Source: American Community Survey, </a:t>
                      </a:r>
                      <a:r>
                        <a:rPr lang="en-US" sz="1800" dirty="0" err="1" smtClean="0">
                          <a:solidFill>
                            <a:srgbClr val="00262A"/>
                          </a:solidFill>
                        </a:rPr>
                        <a:t>FLHealthCHARTS</a:t>
                      </a:r>
                      <a:endParaRPr lang="en-US" sz="18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noFill/>
                  </a:tcPr>
                </a:tc>
                <a:tc hMerge="1">
                  <a:txBody>
                    <a:bodyPr/>
                    <a:lstStyle/>
                    <a:p>
                      <a:endParaRPr lang="en-US"/>
                    </a:p>
                  </a:txBody>
                  <a:tcPr/>
                </a:tc>
                <a:tc hMerge="1">
                  <a:txBody>
                    <a:bodyPr/>
                    <a:lstStyle/>
                    <a:p>
                      <a:endParaRPr lang="en-US"/>
                    </a:p>
                  </a:txBody>
                  <a:tcPr/>
                </a:tc>
                <a:tc hMerge="1">
                  <a:txBody>
                    <a:bodyPr/>
                    <a:lstStyle/>
                    <a:p>
                      <a:endParaRPr lang="en-US" dirty="0"/>
                    </a:p>
                  </a:txBody>
                  <a:tcPr>
                    <a:noFill/>
                  </a:tcPr>
                </a:tc>
                <a:tc hMerge="1">
                  <a:txBody>
                    <a:bodyPr/>
                    <a:lstStyle/>
                    <a:p>
                      <a:endParaRPr lang="en-US"/>
                    </a:p>
                  </a:txBody>
                  <a:tcPr/>
                </a:tc>
                <a:tc hMerge="1">
                  <a:txBody>
                    <a:bodyPr/>
                    <a:lstStyle/>
                    <a:p>
                      <a:endParaRPr lang="en-US" dirty="0"/>
                    </a:p>
                  </a:txBody>
                  <a:tcPr>
                    <a:noFill/>
                  </a:tcPr>
                </a:tc>
              </a:tr>
            </a:tbl>
          </a:graphicData>
        </a:graphic>
      </p:graphicFrame>
    </p:spTree>
    <p:extLst>
      <p:ext uri="{BB962C8B-B14F-4D97-AF65-F5344CB8AC3E}">
        <p14:creationId xmlns:p14="http://schemas.microsoft.com/office/powerpoint/2010/main" val="469736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a:p>
          <a:p>
            <a:pPr algn="ctr"/>
            <a:endParaRPr lang="en-US" dirty="0"/>
          </a:p>
          <a:p>
            <a:pPr algn="ctr"/>
            <a:endParaRPr lang="en-US" dirty="0"/>
          </a:p>
        </p:txBody>
      </p:sp>
      <p:sp>
        <p:nvSpPr>
          <p:cNvPr id="6" name="Title 2">
            <a:extLst>
              <a:ext uri="{FF2B5EF4-FFF2-40B4-BE49-F238E27FC236}">
                <a16:creationId xmlns="" xmlns:a16="http://schemas.microsoft.com/office/drawing/2014/main" id="{BD60E50C-CE12-4A0B-9D23-D894F7C75301}"/>
              </a:ext>
            </a:extLst>
          </p:cNvPr>
          <p:cNvSpPr>
            <a:spLocks noGrp="1"/>
          </p:cNvSpPr>
          <p:nvPr>
            <p:ph type="title"/>
          </p:nvPr>
        </p:nvSpPr>
        <p:spPr/>
        <p:txBody>
          <a:bodyPr>
            <a:normAutofit fontScale="90000"/>
          </a:bodyPr>
          <a:lstStyle/>
          <a:p>
            <a:pPr algn="ctr"/>
            <a:r>
              <a:rPr lang="en-US" dirty="0"/>
              <a:t>USDA’s Food Access Research Atlas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95" y="1601564"/>
            <a:ext cx="4447332" cy="4386931"/>
          </a:xfrm>
          <a:prstGeom prst="rect">
            <a:avLst/>
          </a:prstGeom>
          <a:noFill/>
          <a:ln w="25400">
            <a:solidFill>
              <a:srgbClr val="00A0A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xmlns="" id="{D2AC7BE0-30A6-4B5A-8C6E-EF174ED61778}"/>
              </a:ext>
            </a:extLst>
          </p:cNvPr>
          <p:cNvSpPr txBox="1">
            <a:spLocks/>
          </p:cNvSpPr>
          <p:nvPr/>
        </p:nvSpPr>
        <p:spPr>
          <a:xfrm>
            <a:off x="4943399" y="1495168"/>
            <a:ext cx="6988628" cy="4895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solidFill>
                  <a:schemeClr val="tx1"/>
                </a:solidFill>
                <a:latin typeface="Corbel" panose="020B0503020204020204" pitchFamily="34" charset="0"/>
              </a:rPr>
              <a:t>According to the Food Research Atlas there are low income communities in the Pensacola area that may have trouble getting to stores that sell fresh food items </a:t>
            </a:r>
            <a:endParaRPr lang="en-US" sz="2400" noProof="0" dirty="0" smtClean="0">
              <a:solidFill>
                <a:schemeClr val="tx1"/>
              </a:solidFill>
              <a:latin typeface="Corbel" panose="020B0503020204020204" pitchFamily="34" charset="0"/>
            </a:endParaRPr>
          </a:p>
          <a:p>
            <a:r>
              <a:rPr lang="en-US" sz="2400" noProof="0" dirty="0" smtClean="0">
                <a:solidFill>
                  <a:schemeClr val="tx1"/>
                </a:solidFill>
                <a:latin typeface="Corbel" panose="020B0503020204020204" pitchFamily="34" charset="0"/>
              </a:rPr>
              <a:t>The  Atlas provides a spatial overview of food access for low income communities</a:t>
            </a:r>
          </a:p>
          <a:p>
            <a:pPr lvl="1"/>
            <a:r>
              <a:rPr lang="en-US" noProof="0" dirty="0" smtClean="0">
                <a:solidFill>
                  <a:schemeClr val="tx1"/>
                </a:solidFill>
                <a:latin typeface="Corbel" panose="020B0503020204020204" pitchFamily="34" charset="0"/>
              </a:rPr>
              <a:t>Census data is used to determine income status</a:t>
            </a:r>
          </a:p>
          <a:p>
            <a:pPr lvl="1"/>
            <a:r>
              <a:rPr lang="en-US" dirty="0" smtClean="0">
                <a:solidFill>
                  <a:schemeClr val="tx1"/>
                </a:solidFill>
                <a:latin typeface="Corbel" panose="020B0503020204020204" pitchFamily="34" charset="0"/>
              </a:rPr>
              <a:t>Urban residents that are more than 1 mile away from the nearest supermarket are considered to have low food access</a:t>
            </a:r>
            <a:endParaRPr lang="en-US" noProof="0" dirty="0" smtClean="0">
              <a:solidFill>
                <a:schemeClr val="tx1"/>
              </a:solidFill>
              <a:latin typeface="Corbel" panose="020B0503020204020204" pitchFamily="34" charset="0"/>
            </a:endParaRPr>
          </a:p>
          <a:p>
            <a:r>
              <a:rPr kumimoji="0" lang="en-US" sz="2400" b="0" i="0" u="none" strike="noStrike" kern="1200" cap="none" spc="0" normalizeH="0" baseline="0" dirty="0" smtClean="0">
                <a:ln>
                  <a:noFill/>
                </a:ln>
                <a:solidFill>
                  <a:schemeClr val="tx1"/>
                </a:solidFill>
                <a:effectLst/>
                <a:uLnTx/>
                <a:uFillTx/>
                <a:latin typeface="Corbel" panose="020B0503020204020204" pitchFamily="34" charset="0"/>
              </a:rPr>
              <a:t>The light green areas are census</a:t>
            </a:r>
            <a:r>
              <a:rPr kumimoji="0" lang="en-US" sz="2400" b="0" i="0" u="none" strike="noStrike" kern="1200" cap="none" spc="0" normalizeH="0" dirty="0" smtClean="0">
                <a:ln>
                  <a:noFill/>
                </a:ln>
                <a:solidFill>
                  <a:schemeClr val="tx1"/>
                </a:solidFill>
                <a:effectLst/>
                <a:uLnTx/>
                <a:uFillTx/>
                <a:latin typeface="Corbel" panose="020B0503020204020204" pitchFamily="34" charset="0"/>
              </a:rPr>
              <a:t> tracts that were determined to have low food access</a:t>
            </a:r>
            <a:endParaRPr kumimoji="0" lang="en-US" sz="2400" b="0" i="0" u="none" strike="noStrike" kern="1200" cap="none" spc="0" normalizeH="0" baseline="0" noProof="0" dirty="0" smtClean="0">
              <a:ln>
                <a:noFill/>
              </a:ln>
              <a:solidFill>
                <a:schemeClr val="tx1"/>
              </a:solidFill>
              <a:effectLst/>
              <a:uLnTx/>
              <a:uFillTx/>
              <a:latin typeface="Corbel" panose="020B0503020204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Corbel" panose="020B0503020204020204" pitchFamily="34" charset="0"/>
            </a:endParaRPr>
          </a:p>
        </p:txBody>
      </p:sp>
    </p:spTree>
    <p:extLst>
      <p:ext uri="{BB962C8B-B14F-4D97-AF65-F5344CB8AC3E}">
        <p14:creationId xmlns:p14="http://schemas.microsoft.com/office/powerpoint/2010/main" val="601405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53788" y="114300"/>
            <a:ext cx="12084424" cy="662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62A"/>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411434233"/>
              </p:ext>
            </p:extLst>
          </p:nvPr>
        </p:nvGraphicFramePr>
        <p:xfrm>
          <a:off x="234869" y="146698"/>
          <a:ext cx="11720943" cy="6549950"/>
        </p:xfrm>
        <a:graphic>
          <a:graphicData uri="http://schemas.openxmlformats.org/drawingml/2006/table">
            <a:tbl>
              <a:tblPr firstRow="1" bandRow="1">
                <a:tableStyleId>{5C22544A-7EE6-4342-B048-85BDC9FD1C3A}</a:tableStyleId>
              </a:tblPr>
              <a:tblGrid>
                <a:gridCol w="392684"/>
                <a:gridCol w="2400224"/>
                <a:gridCol w="1716745"/>
                <a:gridCol w="1953491"/>
                <a:gridCol w="1579418"/>
                <a:gridCol w="1787237"/>
                <a:gridCol w="1891144"/>
              </a:tblGrid>
              <a:tr h="588746">
                <a:tc gridSpan="7">
                  <a:txBody>
                    <a:bodyPr/>
                    <a:lstStyle/>
                    <a:p>
                      <a:r>
                        <a:rPr lang="en-US" sz="2400" dirty="0" smtClean="0">
                          <a:solidFill>
                            <a:srgbClr val="00262A"/>
                          </a:solidFill>
                        </a:rPr>
                        <a:t>Disease</a:t>
                      </a:r>
                      <a:r>
                        <a:rPr lang="en-US" sz="2400" baseline="0" dirty="0" smtClean="0">
                          <a:solidFill>
                            <a:srgbClr val="00262A"/>
                          </a:solidFill>
                        </a:rPr>
                        <a:t> death rates of highlighted census tracts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noFill/>
                  </a:tcPr>
                </a:tc>
                <a:tc hMerge="1">
                  <a:txBody>
                    <a:bodyPr/>
                    <a:lstStyle/>
                    <a:p>
                      <a:endParaRPr lang="en-US"/>
                    </a:p>
                  </a:txBody>
                  <a:tcPr/>
                </a:tc>
                <a:tc hMerge="1">
                  <a:txBody>
                    <a:bodyPr/>
                    <a:lstStyle/>
                    <a:p>
                      <a:endParaRPr lang="en-US"/>
                    </a:p>
                  </a:txBody>
                  <a:tcPr/>
                </a:tc>
                <a:tc hMerge="1">
                  <a:txBody>
                    <a:bodyPr/>
                    <a:lstStyle/>
                    <a:p>
                      <a:endParaRPr lang="en-US"/>
                    </a:p>
                  </a:txBody>
                  <a:tcPr>
                    <a:noFill/>
                  </a:tcPr>
                </a:tc>
                <a:tc hMerge="1">
                  <a:txBody>
                    <a:bodyPr/>
                    <a:lstStyle/>
                    <a:p>
                      <a:endParaRPr lang="en-US"/>
                    </a:p>
                  </a:txBody>
                  <a:tcPr/>
                </a:tc>
                <a:tc hMerge="1">
                  <a:txBody>
                    <a:bodyPr/>
                    <a:lstStyle/>
                    <a:p>
                      <a:endParaRPr lang="en-US" dirty="0"/>
                    </a:p>
                  </a:txBody>
                  <a:tcPr>
                    <a:noFill/>
                  </a:tcPr>
                </a:tc>
              </a:tr>
              <a:tr h="527299">
                <a:tc gridSpan="2">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5">
                  <a:txBody>
                    <a:bodyPr/>
                    <a:lstStyle/>
                    <a:p>
                      <a:pPr algn="ctr"/>
                      <a:r>
                        <a:rPr lang="en-US" sz="2400" dirty="0" smtClean="0">
                          <a:solidFill>
                            <a:srgbClr val="00262A"/>
                          </a:solidFill>
                        </a:rPr>
                        <a:t>Disease Death Rate (deaths per 100,000)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400" dirty="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012610">
                <a:tc gridSpan="2">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noFill/>
                  </a:tcPr>
                </a:tc>
                <a:tc>
                  <a:txBody>
                    <a:bodyPr/>
                    <a:lstStyle/>
                    <a:p>
                      <a:pPr algn="ctr"/>
                      <a:r>
                        <a:rPr lang="en-US" sz="2400" dirty="0" smtClean="0">
                          <a:solidFill>
                            <a:srgbClr val="00262A"/>
                          </a:solidFill>
                        </a:rPr>
                        <a:t>Heart</a:t>
                      </a:r>
                      <a:r>
                        <a:rPr lang="en-US" sz="2400" baseline="0" dirty="0" smtClean="0">
                          <a:solidFill>
                            <a:srgbClr val="00262A"/>
                          </a:solidFill>
                        </a:rPr>
                        <a:t> 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Hypertension</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Diabetes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Nutritional</a:t>
                      </a:r>
                      <a:r>
                        <a:rPr lang="en-US" sz="2400" baseline="0" dirty="0" smtClean="0">
                          <a:solidFill>
                            <a:srgbClr val="00262A"/>
                          </a:solidFill>
                        </a:rPr>
                        <a:t> Related 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Cardio</a:t>
                      </a:r>
                    </a:p>
                    <a:p>
                      <a:pPr algn="ctr"/>
                      <a:r>
                        <a:rPr lang="en-US" sz="2400" dirty="0" smtClean="0">
                          <a:solidFill>
                            <a:srgbClr val="00262A"/>
                          </a:solidFill>
                        </a:rPr>
                        <a:t>Disease</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95901">
                <a:tc gridSpan="2">
                  <a:txBody>
                    <a:bodyPr/>
                    <a:lstStyle/>
                    <a:p>
                      <a:r>
                        <a:rPr lang="en-US" sz="2400" dirty="0" smtClean="0">
                          <a:solidFill>
                            <a:srgbClr val="00262A"/>
                          </a:solidFill>
                        </a:rPr>
                        <a:t>Highlighted Tracts</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smtClean="0">
                        <a:solidFill>
                          <a:srgbClr val="E6F4F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37029">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12.02</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217.00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14.50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43.04</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135.00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3759">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13</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335.70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28.00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60.59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4.69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261.10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498664">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14.02</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225.89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20.50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26.39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208.30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65430">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19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217.50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20.70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51.79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10.39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279.70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508627">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20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250.89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27.89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83.59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315.89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537029">
                <a:tc>
                  <a:txBody>
                    <a:bodyPr/>
                    <a:lstStyle/>
                    <a:p>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smtClean="0">
                          <a:solidFill>
                            <a:srgbClr val="00262A"/>
                          </a:solidFill>
                        </a:rPr>
                        <a:t>35.06</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191.80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0</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13.69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rgbClr val="00262A"/>
                          </a:solidFill>
                        </a:rPr>
                        <a:t>4.59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400" dirty="0" smtClean="0">
                          <a:solidFill>
                            <a:srgbClr val="00262A"/>
                          </a:solidFill>
                        </a:rPr>
                        <a:t>260.29</a:t>
                      </a:r>
                      <a:endParaRPr lang="en-US" sz="2400" dirty="0">
                        <a:solidFill>
                          <a:srgbClr val="00262A"/>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r>
              <a:tr h="588746">
                <a:tc gridSpan="7">
                  <a:txBody>
                    <a:bodyPr/>
                    <a:lstStyle/>
                    <a:p>
                      <a:r>
                        <a:rPr lang="en-US" sz="2400" b="1" dirty="0" smtClean="0">
                          <a:solidFill>
                            <a:schemeClr val="accent2"/>
                          </a:solidFill>
                        </a:rPr>
                        <a:t>Highlighted rates in orange were above the average calculated death</a:t>
                      </a:r>
                      <a:r>
                        <a:rPr lang="en-US" sz="2400" b="1" baseline="0" dirty="0" smtClean="0">
                          <a:solidFill>
                            <a:schemeClr val="accent2"/>
                          </a:solidFill>
                        </a:rPr>
                        <a:t> rate </a:t>
                      </a:r>
                      <a:endParaRPr lang="en-US" sz="2400" b="1" dirty="0">
                        <a:solidFill>
                          <a:schemeClr val="accent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noFill/>
                  </a:tcPr>
                </a:tc>
                <a:tc hMerge="1">
                  <a:txBody>
                    <a:bodyPr/>
                    <a:lstStyle/>
                    <a:p>
                      <a:endParaRPr lang="en-US"/>
                    </a:p>
                  </a:txBody>
                  <a:tcPr/>
                </a:tc>
                <a:tc hMerge="1">
                  <a:txBody>
                    <a:bodyPr/>
                    <a:lstStyle/>
                    <a:p>
                      <a:endParaRPr lang="en-US"/>
                    </a:p>
                  </a:txBody>
                  <a:tcPr/>
                </a:tc>
                <a:tc hMerge="1">
                  <a:txBody>
                    <a:bodyPr/>
                    <a:lstStyle/>
                    <a:p>
                      <a:endParaRPr lang="en-US" dirty="0"/>
                    </a:p>
                  </a:txBody>
                  <a:tcPr>
                    <a:noFill/>
                  </a:tcPr>
                </a:tc>
                <a:tc hMerge="1">
                  <a:txBody>
                    <a:bodyPr/>
                    <a:lstStyle/>
                    <a:p>
                      <a:endParaRPr lang="en-US"/>
                    </a:p>
                  </a:txBody>
                  <a:tcPr/>
                </a:tc>
                <a:tc hMerge="1">
                  <a:txBody>
                    <a:bodyPr/>
                    <a:lstStyle/>
                    <a:p>
                      <a:endParaRPr lang="en-US" dirty="0"/>
                    </a:p>
                  </a:txBody>
                  <a:tcPr>
                    <a:noFill/>
                  </a:tcPr>
                </a:tc>
              </a:tr>
            </a:tbl>
          </a:graphicData>
        </a:graphic>
      </p:graphicFrame>
    </p:spTree>
    <p:extLst>
      <p:ext uri="{BB962C8B-B14F-4D97-AF65-F5344CB8AC3E}">
        <p14:creationId xmlns:p14="http://schemas.microsoft.com/office/powerpoint/2010/main" val="1279642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Conclusion</a:t>
            </a:r>
            <a:endParaRPr lang="en-US" dirty="0"/>
          </a:p>
        </p:txBody>
      </p:sp>
      <p:sp>
        <p:nvSpPr>
          <p:cNvPr id="4" name="Content Placeholder 1"/>
          <p:cNvSpPr>
            <a:spLocks noGrp="1"/>
          </p:cNvSpPr>
          <p:nvPr>
            <p:ph idx="1"/>
          </p:nvPr>
        </p:nvSpPr>
        <p:spPr>
          <a:xfrm>
            <a:off x="391886" y="1416178"/>
            <a:ext cx="11451771" cy="4157308"/>
          </a:xfrm>
        </p:spPr>
        <p:txBody>
          <a:bodyPr>
            <a:normAutofit/>
          </a:bodyPr>
          <a:lstStyle/>
          <a:p>
            <a:pPr marL="457200" indent="-457200">
              <a:buFont typeface="Arial" panose="020B0604020202020204" pitchFamily="34" charset="0"/>
              <a:buChar char="•"/>
            </a:pPr>
            <a:r>
              <a:rPr lang="en-US" sz="2400" dirty="0" smtClean="0">
                <a:latin typeface="Corbel" panose="020B0503020204020204" pitchFamily="34" charset="0"/>
              </a:rPr>
              <a:t>This study did show that outside factors such as bus routes and smaller local grocery stores did have an impact on some low income census tracts with limited access to food retailers</a:t>
            </a:r>
          </a:p>
          <a:p>
            <a:pPr marL="457200" indent="-457200">
              <a:buFont typeface="Arial" panose="020B0604020202020204" pitchFamily="34" charset="0"/>
              <a:buChar char="•"/>
            </a:pPr>
            <a:r>
              <a:rPr lang="en-US" sz="2400" dirty="0" smtClean="0">
                <a:latin typeface="Corbel" panose="020B0503020204020204" pitchFamily="34" charset="0"/>
              </a:rPr>
              <a:t>Census tracts meeting the poverty requirements of the study did have higher death rates of disease especially those with limited access to food retailers</a:t>
            </a:r>
          </a:p>
          <a:p>
            <a:pPr marL="457200" indent="-457200">
              <a:buFont typeface="Arial" panose="020B0604020202020204" pitchFamily="34" charset="0"/>
              <a:buChar char="•"/>
            </a:pPr>
            <a:r>
              <a:rPr lang="en-US" sz="2400" dirty="0" smtClean="0">
                <a:latin typeface="Corbel" panose="020B0503020204020204" pitchFamily="34" charset="0"/>
              </a:rPr>
              <a:t>This study provides a starting point for discussions and collaborations with other health professionals and stakeholders in the community </a:t>
            </a:r>
          </a:p>
          <a:p>
            <a:pPr marL="457200" indent="-457200">
              <a:buFont typeface="Arial" panose="020B0604020202020204" pitchFamily="34" charset="0"/>
              <a:buChar char="•"/>
            </a:pPr>
            <a:r>
              <a:rPr lang="en-US" sz="2400" dirty="0" smtClean="0">
                <a:latin typeface="Corbel" panose="020B0503020204020204" pitchFamily="34" charset="0"/>
              </a:rPr>
              <a:t>It is important that the needs of the community are examined to determine the most beneficial next step</a:t>
            </a:r>
          </a:p>
          <a:p>
            <a:pPr marL="457200" indent="-457200">
              <a:buFont typeface="Arial" panose="020B0604020202020204" pitchFamily="34" charset="0"/>
              <a:buChar char="•"/>
            </a:pPr>
            <a:r>
              <a:rPr lang="en-US" sz="2400" dirty="0" smtClean="0">
                <a:latin typeface="Corbel" panose="020B0503020204020204" pitchFamily="34" charset="0"/>
              </a:rPr>
              <a:t>Results should be shared with ECAT in hopes to address areas of limited access</a:t>
            </a:r>
            <a:endParaRPr lang="en-US" sz="2400" dirty="0">
              <a:latin typeface="Corbel" panose="020B0503020204020204" pitchFamily="34" charset="0"/>
            </a:endParaRPr>
          </a:p>
        </p:txBody>
      </p:sp>
    </p:spTree>
    <p:extLst>
      <p:ext uri="{BB962C8B-B14F-4D97-AF65-F5344CB8AC3E}">
        <p14:creationId xmlns:p14="http://schemas.microsoft.com/office/powerpoint/2010/main" val="3889413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References</a:t>
            </a:r>
            <a:endParaRPr lang="en-US" dirty="0"/>
          </a:p>
        </p:txBody>
      </p:sp>
      <p:sp>
        <p:nvSpPr>
          <p:cNvPr id="4" name="Content Placeholder 1"/>
          <p:cNvSpPr>
            <a:spLocks noGrp="1"/>
          </p:cNvSpPr>
          <p:nvPr>
            <p:ph idx="1"/>
          </p:nvPr>
        </p:nvSpPr>
        <p:spPr>
          <a:xfrm>
            <a:off x="391886" y="1525032"/>
            <a:ext cx="11451771" cy="4418565"/>
          </a:xfrm>
        </p:spPr>
        <p:txBody>
          <a:bodyPr>
            <a:normAutofit fontScale="85000" lnSpcReduction="10000"/>
          </a:bodyPr>
          <a:lstStyle/>
          <a:p>
            <a:pPr marL="457200" indent="-457200">
              <a:spcAft>
                <a:spcPts val="600"/>
              </a:spcAft>
            </a:pPr>
            <a:r>
              <a:rPr lang="en-US" sz="2400" dirty="0">
                <a:latin typeface="Corbel" panose="020B0503020204020204" pitchFamily="34" charset="0"/>
              </a:rPr>
              <a:t>Escambia County Area Transit (ECAT). (2016). Connections 2026 Escambia County 10-year transit development plan. Retrieved from </a:t>
            </a:r>
            <a:r>
              <a:rPr lang="en-US" sz="2400" dirty="0">
                <a:latin typeface="Corbel" panose="020B0503020204020204" pitchFamily="34" charset="0"/>
                <a:hlinkClick r:id="rId2"/>
              </a:rPr>
              <a:t>https://goecat.com/docs/default-source/default-document-library/connections-2026-tdp-final-report.pdf</a:t>
            </a:r>
            <a:endParaRPr lang="en-US" sz="2400" dirty="0">
              <a:latin typeface="Corbel" panose="020B0503020204020204" pitchFamily="34" charset="0"/>
            </a:endParaRPr>
          </a:p>
          <a:p>
            <a:pPr marL="457200" indent="-457200">
              <a:spcAft>
                <a:spcPts val="600"/>
              </a:spcAft>
            </a:pPr>
            <a:r>
              <a:rPr lang="en-US" sz="2400" dirty="0" smtClean="0">
                <a:latin typeface="Corbel" panose="020B0503020204020204" pitchFamily="34" charset="0"/>
              </a:rPr>
              <a:t>Escambia </a:t>
            </a:r>
            <a:r>
              <a:rPr lang="en-US" sz="2400" dirty="0">
                <a:latin typeface="Corbel" panose="020B0503020204020204" pitchFamily="34" charset="0"/>
              </a:rPr>
              <a:t>County Area Transit (ECAT). (2019). Routes and maps. Retrieved from </a:t>
            </a:r>
            <a:r>
              <a:rPr lang="en-US" sz="2400" dirty="0">
                <a:latin typeface="Corbel" panose="020B0503020204020204" pitchFamily="34" charset="0"/>
                <a:hlinkClick r:id="rId3"/>
              </a:rPr>
              <a:t>https://goecat.com/routes-maps</a:t>
            </a:r>
            <a:endParaRPr lang="en-US" sz="2400" dirty="0">
              <a:latin typeface="Corbel" panose="020B0503020204020204" pitchFamily="34" charset="0"/>
            </a:endParaRPr>
          </a:p>
          <a:p>
            <a:pPr marL="457200" indent="-457200">
              <a:spcAft>
                <a:spcPts val="600"/>
              </a:spcAft>
            </a:pPr>
            <a:r>
              <a:rPr lang="en-US" sz="2400" dirty="0">
                <a:latin typeface="Corbel" panose="020B0503020204020204" pitchFamily="34" charset="0"/>
              </a:rPr>
              <a:t>Florida Department of Agriculture and Consumer Services. (2019). Search food establishment inspection reports. Retrieved from </a:t>
            </a:r>
            <a:r>
              <a:rPr lang="en-US" sz="2400" dirty="0">
                <a:latin typeface="Corbel" panose="020B0503020204020204" pitchFamily="34" charset="0"/>
                <a:hlinkClick r:id="rId4"/>
              </a:rPr>
              <a:t>https://fims.freshfromflorida.com/Search/SearchFoodEntity.aspx</a:t>
            </a:r>
            <a:endParaRPr lang="en-US" sz="2400" dirty="0">
              <a:latin typeface="Corbel" panose="020B0503020204020204" pitchFamily="34" charset="0"/>
            </a:endParaRPr>
          </a:p>
          <a:p>
            <a:pPr marL="457200" indent="-457200">
              <a:spcAft>
                <a:spcPts val="600"/>
              </a:spcAft>
            </a:pPr>
            <a:r>
              <a:rPr lang="en-US" sz="2400" dirty="0">
                <a:latin typeface="Corbel" panose="020B0503020204020204" pitchFamily="34" charset="0"/>
              </a:rPr>
              <a:t>Florida Department of Health. (2019). </a:t>
            </a:r>
            <a:r>
              <a:rPr lang="en-US" sz="2400" dirty="0" err="1">
                <a:latin typeface="Corbel" panose="020B0503020204020204" pitchFamily="34" charset="0"/>
              </a:rPr>
              <a:t>FLHealthCHARTS</a:t>
            </a:r>
            <a:r>
              <a:rPr lang="en-US" sz="2400" dirty="0">
                <a:latin typeface="Corbel" panose="020B0503020204020204" pitchFamily="34" charset="0"/>
              </a:rPr>
              <a:t>: A community health assessment resource tool set. Retrieved from </a:t>
            </a:r>
            <a:r>
              <a:rPr lang="en-US" sz="2400" dirty="0">
                <a:latin typeface="Corbel" panose="020B0503020204020204" pitchFamily="34" charset="0"/>
                <a:hlinkClick r:id="rId5"/>
              </a:rPr>
              <a:t>http://www.flhealthcharts.com/charts/default.aspx</a:t>
            </a:r>
            <a:endParaRPr lang="en-US" sz="2400" dirty="0">
              <a:latin typeface="Corbel" panose="020B0503020204020204" pitchFamily="34" charset="0"/>
            </a:endParaRPr>
          </a:p>
          <a:p>
            <a:pPr marL="457200" indent="-457200">
              <a:spcAft>
                <a:spcPts val="600"/>
              </a:spcAft>
            </a:pPr>
            <a:r>
              <a:rPr lang="en-US" sz="2400" dirty="0">
                <a:latin typeface="Corbel" panose="020B0503020204020204" pitchFamily="34" charset="0"/>
              </a:rPr>
              <a:t>United States Census Bureau. (2019). American fact finder. Retrieved from </a:t>
            </a:r>
            <a:r>
              <a:rPr lang="en-US" sz="2400" dirty="0">
                <a:latin typeface="Corbel" panose="020B0503020204020204" pitchFamily="34" charset="0"/>
                <a:hlinkClick r:id="rId6"/>
              </a:rPr>
              <a:t>https://factfinder.census.gov/faces/nav/jsf/pages/index.xhtml</a:t>
            </a:r>
            <a:endParaRPr lang="en-US" sz="2400" dirty="0">
              <a:latin typeface="Corbel" panose="020B0503020204020204" pitchFamily="34" charset="0"/>
            </a:endParaRPr>
          </a:p>
          <a:p>
            <a:pPr marL="457200" indent="-457200">
              <a:spcAft>
                <a:spcPts val="600"/>
              </a:spcAft>
            </a:pPr>
            <a:r>
              <a:rPr lang="en-US" sz="2400" dirty="0">
                <a:latin typeface="Corbel" panose="020B0503020204020204" pitchFamily="34" charset="0"/>
              </a:rPr>
              <a:t>United States Department of Agriculture (USDA). (2019b). Food research atlas. Retrieved from </a:t>
            </a:r>
            <a:r>
              <a:rPr lang="en-US" sz="2400" dirty="0">
                <a:latin typeface="Corbel" panose="020B0503020204020204" pitchFamily="34" charset="0"/>
                <a:hlinkClick r:id="rId7"/>
              </a:rPr>
              <a:t>https://www.ers.usda.gov/data-products/food-access-research-atlas/go-to-the-atlas.aspx</a:t>
            </a:r>
            <a:endParaRPr lang="en-US" sz="2400" dirty="0">
              <a:latin typeface="Corbel" panose="020B0503020204020204" pitchFamily="34" charset="0"/>
            </a:endParaRPr>
          </a:p>
          <a:p>
            <a:pPr>
              <a:spcAft>
                <a:spcPts val="600"/>
              </a:spcAft>
            </a:pPr>
            <a:endParaRPr lang="en-US" sz="2400" dirty="0">
              <a:latin typeface="Corbel" panose="020B0503020204020204" pitchFamily="34" charset="0"/>
            </a:endParaRPr>
          </a:p>
        </p:txBody>
      </p:sp>
    </p:spTree>
    <p:extLst>
      <p:ext uri="{BB962C8B-B14F-4D97-AF65-F5344CB8AC3E}">
        <p14:creationId xmlns:p14="http://schemas.microsoft.com/office/powerpoint/2010/main" val="1139815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1706" y="1516270"/>
            <a:ext cx="11495315" cy="4280530"/>
          </a:xfrm>
        </p:spPr>
        <p:txBody>
          <a:bodyPr>
            <a:normAutofit/>
          </a:bodyPr>
          <a:lstStyle/>
          <a:p>
            <a:pPr marL="457200" indent="-457200">
              <a:buFont typeface="Arial" panose="020B0604020202020204" pitchFamily="34" charset="0"/>
              <a:buChar char="•"/>
            </a:pPr>
            <a:r>
              <a:rPr lang="en-US" sz="2400" dirty="0" smtClean="0">
                <a:latin typeface="Corbel" panose="020B0503020204020204" pitchFamily="34" charset="0"/>
              </a:rPr>
              <a:t>Americans are not consuming the recommended servings of fresh fruits and vegetables, which could impact their health</a:t>
            </a:r>
          </a:p>
          <a:p>
            <a:pPr marL="457200" indent="-457200">
              <a:buFont typeface="Arial" panose="020B0604020202020204" pitchFamily="34" charset="0"/>
              <a:buChar char="•"/>
            </a:pPr>
            <a:r>
              <a:rPr lang="en-US" sz="2400" dirty="0" smtClean="0">
                <a:latin typeface="Corbel" panose="020B0503020204020204" pitchFamily="34" charset="0"/>
              </a:rPr>
              <a:t>Some possible reasons may be price, a lack of time, and not having stores nearby that sell fresh fruits and vegetables</a:t>
            </a:r>
          </a:p>
          <a:p>
            <a:pPr marL="457200" indent="-457200">
              <a:buFont typeface="Arial" panose="020B0604020202020204" pitchFamily="34" charset="0"/>
              <a:buChar char="•"/>
            </a:pPr>
            <a:r>
              <a:rPr lang="en-US" sz="2400" dirty="0" smtClean="0">
                <a:latin typeface="Corbel" panose="020B0503020204020204" pitchFamily="34" charset="0"/>
              </a:rPr>
              <a:t>If an individual and/or family has trouble                                                                                   getting to a grocery store they may choose                                                                                        to get food items from convenience stores</a:t>
            </a:r>
          </a:p>
          <a:p>
            <a:pPr marL="457200" indent="-457200">
              <a:buFont typeface="Arial" panose="020B0604020202020204" pitchFamily="34" charset="0"/>
              <a:buChar char="•"/>
            </a:pPr>
            <a:r>
              <a:rPr lang="en-US" sz="2400" dirty="0" smtClean="0">
                <a:latin typeface="Corbel" panose="020B0503020204020204" pitchFamily="34" charset="0"/>
              </a:rPr>
              <a:t>Most of the items found in convenience stores                                                                               stores are not healthy (sodas, candy, pastries, and chips)                                                                                                      and are contributing to the obesity problem                                                                                       in America </a:t>
            </a:r>
          </a:p>
          <a:p>
            <a:pPr marL="457200" indent="-457200">
              <a:buFont typeface="Arial" panose="020B0604020202020204" pitchFamily="34" charset="0"/>
              <a:buChar char="•"/>
            </a:pPr>
            <a:endParaRPr lang="en-US" dirty="0" smtClean="0"/>
          </a:p>
        </p:txBody>
      </p:sp>
      <p:sp>
        <p:nvSpPr>
          <p:cNvPr id="3" name="Title 2"/>
          <p:cNvSpPr>
            <a:spLocks noGrp="1"/>
          </p:cNvSpPr>
          <p:nvPr>
            <p:ph type="title"/>
          </p:nvPr>
        </p:nvSpPr>
        <p:spPr/>
        <p:txBody>
          <a:bodyPr/>
          <a:lstStyle/>
          <a:p>
            <a:pPr algn="ctr"/>
            <a:r>
              <a:rPr lang="en-US" dirty="0"/>
              <a:t>Why is Food Access Important?</a:t>
            </a:r>
          </a:p>
        </p:txBody>
      </p:sp>
      <p:pic>
        <p:nvPicPr>
          <p:cNvPr id="3077" name="Picture 5" descr="C:\Users\richard1\AppData\Local\Microsoft\Windows\Temporary Internet Files\Content.IE5\UAFXM4O9\Family-saying-grace-at-Th-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082" y="3656535"/>
            <a:ext cx="4215185" cy="2529111"/>
          </a:xfrm>
          <a:prstGeom prst="rect">
            <a:avLst/>
          </a:prstGeom>
          <a:noFill/>
          <a:ln w="25400">
            <a:solidFill>
              <a:srgbClr val="00A0A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583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sz="2400" dirty="0">
                <a:latin typeface="Corbel" panose="020B0503020204020204" pitchFamily="34" charset="0"/>
              </a:rPr>
              <a:t>Do outside factors such as bus routes and smaller local grocery stores impact the status of those census tracts with limited access to food retailers?</a:t>
            </a:r>
          </a:p>
          <a:p>
            <a:pPr marL="514350" indent="-514350">
              <a:buFont typeface="+mj-lt"/>
              <a:buAutoNum type="arabicPeriod"/>
            </a:pPr>
            <a:r>
              <a:rPr lang="en-US" sz="2400" dirty="0">
                <a:latin typeface="Corbel" panose="020B0503020204020204" pitchFamily="34" charset="0"/>
              </a:rPr>
              <a:t>What are the health implications associated with having limited access to food retailers?</a:t>
            </a:r>
          </a:p>
          <a:p>
            <a:endParaRPr lang="en-US" dirty="0"/>
          </a:p>
        </p:txBody>
      </p:sp>
      <p:sp>
        <p:nvSpPr>
          <p:cNvPr id="3" name="Title 2"/>
          <p:cNvSpPr>
            <a:spLocks noGrp="1"/>
          </p:cNvSpPr>
          <p:nvPr>
            <p:ph type="title"/>
          </p:nvPr>
        </p:nvSpPr>
        <p:spPr/>
        <p:txBody>
          <a:bodyPr/>
          <a:lstStyle/>
          <a:p>
            <a:pPr algn="ctr"/>
            <a:r>
              <a:rPr lang="en-US" dirty="0"/>
              <a:t>Research Questions</a:t>
            </a:r>
          </a:p>
        </p:txBody>
      </p:sp>
      <p:grpSp>
        <p:nvGrpSpPr>
          <p:cNvPr id="4" name="Group 3"/>
          <p:cNvGrpSpPr/>
          <p:nvPr/>
        </p:nvGrpSpPr>
        <p:grpSpPr>
          <a:xfrm>
            <a:off x="1826957" y="3523129"/>
            <a:ext cx="8538086" cy="2483568"/>
            <a:chOff x="2594464" y="3739151"/>
            <a:chExt cx="8272830" cy="2267546"/>
          </a:xfrm>
        </p:grpSpPr>
        <p:pic>
          <p:nvPicPr>
            <p:cNvPr id="4098" name="Picture 2" descr="C:\Users\richard1\AppData\Local\Microsoft\Windows\Temporary Internet Files\Content.IE5\UAFXM4O9\Pudong's_buses_in_Shanghai[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228"/>
            <a:stretch/>
          </p:blipFill>
          <p:spPr bwMode="auto">
            <a:xfrm>
              <a:off x="7060330" y="3739151"/>
              <a:ext cx="3806964" cy="2267546"/>
            </a:xfrm>
            <a:prstGeom prst="rect">
              <a:avLst/>
            </a:prstGeom>
            <a:noFill/>
            <a:ln w="25400">
              <a:solidFill>
                <a:srgbClr val="00A0AF"/>
              </a:solidFill>
            </a:ln>
            <a:extLst>
              <a:ext uri="{909E8E84-426E-40DD-AFC4-6F175D3DCCD1}">
                <a14:hiddenFill xmlns:a14="http://schemas.microsoft.com/office/drawing/2010/main">
                  <a:solidFill>
                    <a:srgbClr val="FFFFFF"/>
                  </a:solidFill>
                </a14:hiddenFill>
              </a:ext>
            </a:extLst>
          </p:spPr>
        </p:pic>
        <p:pic>
          <p:nvPicPr>
            <p:cNvPr id="4102" name="Picture 6" descr="C:\Users\richard1\AppData\Local\Microsoft\Windows\Temporary Internet Files\Content.IE5\CUAKK9OU\farmers-market-1495206921lwW[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655"/>
            <a:stretch/>
          </p:blipFill>
          <p:spPr bwMode="auto">
            <a:xfrm>
              <a:off x="2594464" y="3739151"/>
              <a:ext cx="3806964" cy="2267546"/>
            </a:xfrm>
            <a:prstGeom prst="rect">
              <a:avLst/>
            </a:prstGeom>
            <a:noFill/>
            <a:ln w="25400">
              <a:solidFill>
                <a:srgbClr val="00A0AF"/>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415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292" y="1690587"/>
            <a:ext cx="5685307" cy="4280530"/>
          </a:xfrm>
        </p:spPr>
        <p:txBody>
          <a:bodyPr>
            <a:normAutofit/>
          </a:bodyPr>
          <a:lstStyle/>
          <a:p>
            <a:pPr marL="685800" lvl="1" indent="-228600">
              <a:buFont typeface="Arial" panose="020B0604020202020204" pitchFamily="34" charset="0"/>
              <a:buChar char="•"/>
            </a:pPr>
            <a:r>
              <a:rPr lang="en-US" sz="2800" dirty="0">
                <a:latin typeface="Corbel" panose="020B0503020204020204"/>
              </a:rPr>
              <a:t>10 zip codes of Pensacola, FL</a:t>
            </a:r>
          </a:p>
          <a:p>
            <a:pPr marL="685800" lvl="1" indent="-228600">
              <a:buFont typeface="Arial" panose="020B0604020202020204" pitchFamily="34" charset="0"/>
              <a:buChar char="•"/>
            </a:pPr>
            <a:r>
              <a:rPr lang="en-US" sz="2800" dirty="0">
                <a:latin typeface="Corbel" panose="020B0503020204020204"/>
              </a:rPr>
              <a:t>Military bases were excluded</a:t>
            </a:r>
          </a:p>
          <a:p>
            <a:pPr marL="685800" lvl="1" indent="-228600">
              <a:buFont typeface="Arial" panose="020B0604020202020204" pitchFamily="34" charset="0"/>
              <a:buChar char="•"/>
            </a:pPr>
            <a:r>
              <a:rPr lang="en-US" sz="2800" dirty="0">
                <a:latin typeface="Corbel" panose="020B0503020204020204"/>
              </a:rPr>
              <a:t>Comprised of 63 census tracts </a:t>
            </a:r>
          </a:p>
          <a:p>
            <a:pPr marL="685800" lvl="1" indent="-228600">
              <a:buFont typeface="Arial" panose="020B0604020202020204" pitchFamily="34" charset="0"/>
              <a:buChar char="•"/>
            </a:pPr>
            <a:r>
              <a:rPr lang="en-US" sz="2800" dirty="0">
                <a:latin typeface="Corbel" panose="020B0503020204020204"/>
              </a:rPr>
              <a:t>Population of 275,402</a:t>
            </a:r>
          </a:p>
          <a:p>
            <a:pPr marL="685800" lvl="1" indent="-228600">
              <a:buFont typeface="Arial" panose="020B0604020202020204" pitchFamily="34" charset="0"/>
              <a:buChar char="•"/>
            </a:pPr>
            <a:r>
              <a:rPr lang="en-US" sz="2800" dirty="0">
                <a:latin typeface="Corbel" panose="020B0503020204020204"/>
              </a:rPr>
              <a:t>Median Age of 38</a:t>
            </a:r>
          </a:p>
          <a:p>
            <a:pPr marL="685800" lvl="1" indent="-228600">
              <a:buFont typeface="Arial" panose="020B0604020202020204" pitchFamily="34" charset="0"/>
              <a:buChar char="•"/>
            </a:pPr>
            <a:r>
              <a:rPr lang="en-US" sz="2800" dirty="0">
                <a:latin typeface="Corbel" panose="020B0503020204020204"/>
              </a:rPr>
              <a:t>21% of population under 18 years in age</a:t>
            </a:r>
          </a:p>
          <a:p>
            <a:pPr marL="685800" lvl="1" indent="-228600">
              <a:buFont typeface="Arial" panose="020B0604020202020204" pitchFamily="34" charset="0"/>
              <a:buChar char="•"/>
            </a:pPr>
            <a:r>
              <a:rPr lang="en-US" sz="2800" dirty="0">
                <a:latin typeface="Corbel" panose="020B0503020204020204"/>
              </a:rPr>
              <a:t>16% of population 65 years or older</a:t>
            </a:r>
          </a:p>
          <a:p>
            <a:endParaRPr lang="en-US" sz="2400" dirty="0"/>
          </a:p>
        </p:txBody>
      </p:sp>
      <p:sp>
        <p:nvSpPr>
          <p:cNvPr id="3" name="Title 2"/>
          <p:cNvSpPr>
            <a:spLocks noGrp="1"/>
          </p:cNvSpPr>
          <p:nvPr>
            <p:ph type="title"/>
          </p:nvPr>
        </p:nvSpPr>
        <p:spPr/>
        <p:txBody>
          <a:bodyPr/>
          <a:lstStyle/>
          <a:p>
            <a:pPr algn="ctr"/>
            <a:r>
              <a:rPr lang="en-US" dirty="0" smtClean="0"/>
              <a:t>Study Area</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546" y="1543294"/>
            <a:ext cx="4999159" cy="4575117"/>
          </a:xfrm>
          <a:prstGeom prst="rect">
            <a:avLst/>
          </a:prstGeom>
          <a:noFill/>
          <a:ln w="25400">
            <a:solidFill>
              <a:srgbClr val="00A0A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241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9282" y="1425388"/>
            <a:ext cx="11645153" cy="4510801"/>
          </a:xfrm>
        </p:spPr>
        <p:txBody>
          <a:bodyPr>
            <a:normAutofit lnSpcReduction="10000"/>
          </a:bodyPr>
          <a:lstStyle/>
          <a:p>
            <a:pPr marL="349250" indent="-349250">
              <a:buFont typeface="Arial" panose="020B0604020202020204" pitchFamily="34" charset="0"/>
              <a:buChar char="•"/>
            </a:pPr>
            <a:r>
              <a:rPr lang="en-US" sz="2400" dirty="0" smtClean="0">
                <a:latin typeface="Corbel" panose="020B0503020204020204" pitchFamily="34" charset="0"/>
              </a:rPr>
              <a:t>Data obtained from the Florida Department of Agriculture and Consumer Sciences inspection reports</a:t>
            </a:r>
          </a:p>
          <a:p>
            <a:pPr marL="349250" indent="-349250">
              <a:buFont typeface="Arial" panose="020B0604020202020204" pitchFamily="34" charset="0"/>
              <a:buChar char="•"/>
            </a:pPr>
            <a:r>
              <a:rPr lang="en-US" sz="2400" dirty="0" smtClean="0">
                <a:latin typeface="Corbel" panose="020B0503020204020204" pitchFamily="34" charset="0"/>
              </a:rPr>
              <a:t>This study classified stores in three different ways</a:t>
            </a:r>
          </a:p>
          <a:p>
            <a:pPr marL="914400" lvl="1" indent="-457200">
              <a:buFont typeface="+mj-lt"/>
              <a:buAutoNum type="arabicPeriod"/>
            </a:pPr>
            <a:r>
              <a:rPr lang="en-US" sz="2000" dirty="0" smtClean="0">
                <a:latin typeface="Corbel" panose="020B0503020204020204" pitchFamily="34" charset="0"/>
              </a:rPr>
              <a:t>Store type</a:t>
            </a:r>
          </a:p>
          <a:p>
            <a:pPr marL="1371600" lvl="2" indent="-457200">
              <a:buFont typeface="Arial" panose="020B0604020202020204" pitchFamily="34" charset="0"/>
              <a:buChar char="•"/>
            </a:pPr>
            <a:r>
              <a:rPr lang="en-US" dirty="0" smtClean="0">
                <a:latin typeface="Corbel" panose="020B0503020204020204" pitchFamily="34" charset="0"/>
              </a:rPr>
              <a:t>Grocery Store (Publix, Winn-Dixie, Walmart)</a:t>
            </a:r>
          </a:p>
          <a:p>
            <a:pPr marL="1371600" lvl="2" indent="-457200">
              <a:buFont typeface="Arial" panose="020B0604020202020204" pitchFamily="34" charset="0"/>
              <a:buChar char="•"/>
            </a:pPr>
            <a:r>
              <a:rPr lang="en-US" dirty="0" smtClean="0">
                <a:latin typeface="Corbel" panose="020B0503020204020204" pitchFamily="34" charset="0"/>
              </a:rPr>
              <a:t>Market (Bailey Produce, The Butcher Shoppe)</a:t>
            </a:r>
          </a:p>
          <a:p>
            <a:pPr marL="1371600" lvl="2" indent="-457200">
              <a:buFont typeface="Arial" panose="020B0604020202020204" pitchFamily="34" charset="0"/>
              <a:buChar char="•"/>
            </a:pPr>
            <a:r>
              <a:rPr lang="en-US" dirty="0" smtClean="0">
                <a:latin typeface="Corbel" panose="020B0503020204020204" pitchFamily="34" charset="0"/>
              </a:rPr>
              <a:t>Minor Food Outlets (Dollar General, Dollar Tree)</a:t>
            </a:r>
          </a:p>
          <a:p>
            <a:pPr marL="1371600" lvl="2" indent="-457200">
              <a:buFont typeface="Arial" panose="020B0604020202020204" pitchFamily="34" charset="0"/>
              <a:buChar char="•"/>
            </a:pPr>
            <a:r>
              <a:rPr lang="en-US" dirty="0" smtClean="0">
                <a:latin typeface="Corbel" panose="020B0503020204020204" pitchFamily="34" charset="0"/>
              </a:rPr>
              <a:t>Convenience Stores (Circle K Mart, Tom Thumb)</a:t>
            </a:r>
          </a:p>
          <a:p>
            <a:pPr marL="1371600" lvl="2" indent="-457200">
              <a:buFont typeface="Arial" panose="020B0604020202020204" pitchFamily="34" charset="0"/>
              <a:buChar char="•"/>
            </a:pPr>
            <a:r>
              <a:rPr lang="en-US" dirty="0" smtClean="0">
                <a:latin typeface="Corbel" panose="020B0503020204020204" pitchFamily="34" charset="0"/>
              </a:rPr>
              <a:t>Bakeries/Coffee Shops/Sweet Shops (Drowsey Poet Coffee Shop, Flowers Foods) </a:t>
            </a:r>
          </a:p>
          <a:p>
            <a:pPr marL="914400" lvl="1" indent="-457200">
              <a:buFont typeface="+mj-lt"/>
              <a:buAutoNum type="arabicPeriod"/>
            </a:pPr>
            <a:r>
              <a:rPr lang="en-US" sz="2000" dirty="0" smtClean="0">
                <a:latin typeface="Corbel" panose="020B0503020204020204" pitchFamily="34" charset="0"/>
              </a:rPr>
              <a:t>Fresh food retailer – offer 6 or more fresh or flash frozen fruits or vegetables</a:t>
            </a:r>
          </a:p>
          <a:p>
            <a:pPr marL="914400" lvl="1" indent="-457200">
              <a:buFont typeface="+mj-lt"/>
              <a:buAutoNum type="arabicPeriod"/>
            </a:pPr>
            <a:r>
              <a:rPr lang="en-US" sz="2000" dirty="0" smtClean="0">
                <a:latin typeface="Corbel" panose="020B0503020204020204" pitchFamily="34" charset="0"/>
              </a:rPr>
              <a:t>Participation in food assistance programs</a:t>
            </a:r>
          </a:p>
          <a:p>
            <a:pPr marL="1371600" lvl="2" indent="-457200">
              <a:buFont typeface="+mj-lt"/>
              <a:buAutoNum type="arabicPeriod"/>
            </a:pPr>
            <a:r>
              <a:rPr lang="en-US" dirty="0" smtClean="0">
                <a:latin typeface="Corbel" panose="020B0503020204020204" pitchFamily="34" charset="0"/>
              </a:rPr>
              <a:t>Supplemental Nutrition Assistance Program (SNAP)</a:t>
            </a:r>
          </a:p>
          <a:p>
            <a:pPr marL="1371600" lvl="2" indent="-457200">
              <a:buFont typeface="+mj-lt"/>
              <a:buAutoNum type="arabicPeriod"/>
            </a:pPr>
            <a:r>
              <a:rPr lang="en-US" dirty="0" smtClean="0">
                <a:latin typeface="Corbel" panose="020B0503020204020204" pitchFamily="34" charset="0"/>
              </a:rPr>
              <a:t>Special Supplemental Nutrition Program for Women, Infants, and Children (WIC)</a:t>
            </a:r>
          </a:p>
          <a:p>
            <a:pPr marL="806450" lvl="1" indent="-349250">
              <a:buFont typeface="Arial" panose="020B0604020202020204" pitchFamily="34" charset="0"/>
              <a:buChar char="•"/>
            </a:pPr>
            <a:endParaRPr lang="en-US" sz="1600" dirty="0">
              <a:latin typeface="Corbel" panose="020B0503020204020204"/>
            </a:endParaRPr>
          </a:p>
          <a:p>
            <a:pPr lvl="1"/>
            <a:endParaRPr lang="en-US" dirty="0">
              <a:latin typeface="Corbel" panose="020B0503020204020204" pitchFamily="34" charset="0"/>
            </a:endParaRPr>
          </a:p>
        </p:txBody>
      </p:sp>
      <p:sp>
        <p:nvSpPr>
          <p:cNvPr id="3" name="Title 2"/>
          <p:cNvSpPr>
            <a:spLocks noGrp="1"/>
          </p:cNvSpPr>
          <p:nvPr>
            <p:ph type="title"/>
          </p:nvPr>
        </p:nvSpPr>
        <p:spPr/>
        <p:txBody>
          <a:bodyPr/>
          <a:lstStyle/>
          <a:p>
            <a:pPr algn="ctr"/>
            <a:r>
              <a:rPr lang="en-US" dirty="0" smtClean="0"/>
              <a:t>Identifying Food Retailers</a:t>
            </a:r>
            <a:endParaRPr lang="en-US" dirty="0"/>
          </a:p>
        </p:txBody>
      </p:sp>
    </p:spTree>
    <p:extLst>
      <p:ext uri="{BB962C8B-B14F-4D97-AF65-F5344CB8AC3E}">
        <p14:creationId xmlns:p14="http://schemas.microsoft.com/office/powerpoint/2010/main" val="2518702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9250" lvl="0" indent="-349250">
              <a:buFont typeface="Arial" panose="020B0604020202020204" pitchFamily="34" charset="0"/>
              <a:buChar char="•"/>
            </a:pPr>
            <a:r>
              <a:rPr lang="en-US" sz="2400" dirty="0" smtClean="0">
                <a:solidFill>
                  <a:prstClr val="black"/>
                </a:solidFill>
                <a:latin typeface="Corbel" panose="020B0503020204020204" pitchFamily="34" charset="0"/>
              </a:rPr>
              <a:t>Data obtained from  Escambia County Area Transit (ECAT) website</a:t>
            </a:r>
          </a:p>
          <a:p>
            <a:pPr marL="349250" lvl="0" indent="-349250">
              <a:buFont typeface="Arial" panose="020B0604020202020204" pitchFamily="34" charset="0"/>
              <a:buChar char="•"/>
            </a:pPr>
            <a:r>
              <a:rPr lang="en-US" sz="2400" dirty="0" smtClean="0">
                <a:solidFill>
                  <a:prstClr val="black"/>
                </a:solidFill>
                <a:latin typeface="Corbel" panose="020B0503020204020204" pitchFamily="34" charset="0"/>
              </a:rPr>
              <a:t>Mapping software allowed researchers to identify all food retail establishments that were within a ¼ mile of an ECAT bus route</a:t>
            </a:r>
          </a:p>
          <a:p>
            <a:pPr marL="349250" indent="-349250">
              <a:buFont typeface="Arial" panose="020B0604020202020204" pitchFamily="34" charset="0"/>
              <a:buChar char="•"/>
            </a:pPr>
            <a:r>
              <a:rPr lang="en-US" sz="2400" dirty="0" smtClean="0">
                <a:solidFill>
                  <a:prstClr val="black"/>
                </a:solidFill>
                <a:latin typeface="Corbel" panose="020B0503020204020204" pitchFamily="34" charset="0"/>
              </a:rPr>
              <a:t>¼ mile was based off the ECAT 10-year transit development plan as an acceptable distance to travel for public transportation</a:t>
            </a:r>
          </a:p>
          <a:p>
            <a:pPr lvl="0"/>
            <a:endParaRPr lang="en-US" sz="2400" dirty="0" smtClean="0">
              <a:solidFill>
                <a:prstClr val="black"/>
              </a:solidFill>
              <a:latin typeface="Corbel" panose="020B0503020204020204" pitchFamily="34" charset="0"/>
            </a:endParaRPr>
          </a:p>
          <a:p>
            <a:pPr marL="349250" lvl="0" indent="-349250">
              <a:buFont typeface="Arial" panose="020B0604020202020204" pitchFamily="34" charset="0"/>
              <a:buChar char="•"/>
            </a:pPr>
            <a:endParaRPr lang="en-US" sz="2400" dirty="0">
              <a:solidFill>
                <a:prstClr val="black"/>
              </a:solidFill>
              <a:latin typeface="Corbel" panose="020B0503020204020204"/>
            </a:endParaRPr>
          </a:p>
          <a:p>
            <a:endParaRPr lang="en-US" dirty="0"/>
          </a:p>
        </p:txBody>
      </p:sp>
      <p:sp>
        <p:nvSpPr>
          <p:cNvPr id="3" name="Title 2"/>
          <p:cNvSpPr>
            <a:spLocks noGrp="1"/>
          </p:cNvSpPr>
          <p:nvPr>
            <p:ph type="title"/>
          </p:nvPr>
        </p:nvSpPr>
        <p:spPr/>
        <p:txBody>
          <a:bodyPr/>
          <a:lstStyle/>
          <a:p>
            <a:pPr algn="ctr"/>
            <a:r>
              <a:rPr lang="en-US" dirty="0" smtClean="0"/>
              <a:t>Identifying Public Transportation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67" y="4045313"/>
            <a:ext cx="5630306" cy="212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xmlns="" id="{878D9366-69FB-4088-92DE-B898EC17FFB1}"/>
              </a:ext>
            </a:extLst>
          </p:cNvPr>
          <p:cNvSpPr txBox="1"/>
          <p:nvPr/>
        </p:nvSpPr>
        <p:spPr>
          <a:xfrm>
            <a:off x="827314" y="4375917"/>
            <a:ext cx="4811487" cy="1477328"/>
          </a:xfrm>
          <a:prstGeom prst="rect">
            <a:avLst/>
          </a:prstGeom>
          <a:solidFill>
            <a:schemeClr val="accent1">
              <a:lumMod val="5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wrap="square" lIns="182880" tIns="182880" rIns="182880" bIns="182880" rtlCol="0">
            <a:spAutoFit/>
          </a:bodyPr>
          <a:lstStyle/>
          <a:p>
            <a:pPr algn="ctr">
              <a:spcAft>
                <a:spcPts val="1800"/>
              </a:spcAft>
            </a:pPr>
            <a:r>
              <a:rPr lang="en-US" sz="2400" dirty="0" smtClean="0">
                <a:solidFill>
                  <a:srgbClr val="E6F4F6"/>
                </a:solidFill>
              </a:rPr>
              <a:t>Point does not fall within the light green outline which indicates ¼ mile distance from bus route </a:t>
            </a:r>
            <a:endParaRPr lang="en-US" sz="2400" dirty="0">
              <a:solidFill>
                <a:srgbClr val="E6F4F6"/>
              </a:solidFill>
            </a:endParaRPr>
          </a:p>
        </p:txBody>
      </p:sp>
      <p:cxnSp>
        <p:nvCxnSpPr>
          <p:cNvPr id="6" name="Straight Arrow Connector 5"/>
          <p:cNvCxnSpPr>
            <a:stCxn id="5" idx="3"/>
          </p:cNvCxnSpPr>
          <p:nvPr/>
        </p:nvCxnSpPr>
        <p:spPr>
          <a:xfrm flipV="1">
            <a:off x="5638801" y="4441376"/>
            <a:ext cx="3411477" cy="67320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6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0647" y="1655659"/>
            <a:ext cx="11097898" cy="4280530"/>
          </a:xfrm>
        </p:spPr>
        <p:txBody>
          <a:bodyPr>
            <a:normAutofit/>
          </a:bodyPr>
          <a:lstStyle/>
          <a:p>
            <a:pPr marL="349250" indent="-349250">
              <a:buFont typeface="Arial" panose="020B0604020202020204" pitchFamily="34" charset="0"/>
              <a:buChar char="•"/>
            </a:pPr>
            <a:r>
              <a:rPr lang="en-US" sz="2400" dirty="0" smtClean="0">
                <a:latin typeface="Corbel" panose="020B0503020204020204" pitchFamily="34" charset="0"/>
              </a:rPr>
              <a:t>Used data from the 2017 American Community Survey conducted by the US Census Bureau</a:t>
            </a:r>
          </a:p>
          <a:p>
            <a:pPr marL="349250" indent="-349250">
              <a:buFont typeface="Arial" panose="020B0604020202020204" pitchFamily="34" charset="0"/>
              <a:buChar char="•"/>
            </a:pPr>
            <a:r>
              <a:rPr lang="en-US" sz="2400" dirty="0" smtClean="0">
                <a:latin typeface="Corbel" panose="020B0503020204020204" pitchFamily="34" charset="0"/>
              </a:rPr>
              <a:t>Poverty status </a:t>
            </a:r>
          </a:p>
          <a:p>
            <a:pPr marL="1143000" lvl="2" indent="-228600">
              <a:buFont typeface="Arial" panose="020B0604020202020204" pitchFamily="34" charset="0"/>
              <a:buChar char="•"/>
            </a:pPr>
            <a:r>
              <a:rPr lang="en-US" sz="2400" dirty="0">
                <a:latin typeface="Corbel" panose="020B0503020204020204"/>
              </a:rPr>
              <a:t>Census tract with a poverty rate of 20% or higher</a:t>
            </a:r>
          </a:p>
          <a:p>
            <a:pPr marL="1143000" lvl="2" indent="-228600">
              <a:buFont typeface="Arial" panose="020B0604020202020204" pitchFamily="34" charset="0"/>
              <a:buChar char="•"/>
            </a:pPr>
            <a:r>
              <a:rPr lang="en-US" sz="2400" dirty="0">
                <a:latin typeface="Corbel" panose="020B0503020204020204"/>
              </a:rPr>
              <a:t>Census tract with a median family income less than 80% for the metro area (Escambia County median income $36,382)</a:t>
            </a:r>
          </a:p>
          <a:p>
            <a:pPr marL="342900" indent="-342900">
              <a:buFont typeface="Arial" panose="020B0604020202020204" pitchFamily="34" charset="0"/>
              <a:buChar char="•"/>
            </a:pPr>
            <a:r>
              <a:rPr lang="en-US" sz="2400" dirty="0">
                <a:latin typeface="Corbel" panose="020B0503020204020204"/>
              </a:rPr>
              <a:t>Borderline poverty status </a:t>
            </a:r>
          </a:p>
          <a:p>
            <a:pPr marL="1143000" lvl="2" indent="-228600">
              <a:buFont typeface="Arial" panose="020B0604020202020204" pitchFamily="34" charset="0"/>
              <a:buChar char="•"/>
            </a:pPr>
            <a:r>
              <a:rPr lang="en-US" sz="2400" dirty="0">
                <a:latin typeface="Corbel" panose="020B0503020204020204"/>
              </a:rPr>
              <a:t>Census tract poverty rate between 20% and 23%</a:t>
            </a:r>
          </a:p>
          <a:p>
            <a:pPr marL="1143000" lvl="2" indent="-228600">
              <a:buFont typeface="Arial" panose="020B0604020202020204" pitchFamily="34" charset="0"/>
              <a:buChar char="•"/>
            </a:pPr>
            <a:r>
              <a:rPr lang="en-US" sz="2400" dirty="0">
                <a:latin typeface="Corbel" panose="020B0503020204020204"/>
              </a:rPr>
              <a:t>Census tract with a median family income within $3,000 of the poverty cut </a:t>
            </a:r>
            <a:r>
              <a:rPr lang="en-US" sz="2400" dirty="0" smtClean="0">
                <a:latin typeface="Corbel" panose="020B0503020204020204"/>
              </a:rPr>
              <a:t>off (median income between 36,383 and 39,382) </a:t>
            </a:r>
            <a:endParaRPr lang="en-US" sz="2400" dirty="0">
              <a:latin typeface="Corbel" panose="020B0503020204020204"/>
            </a:endParaRPr>
          </a:p>
          <a:p>
            <a:pPr lvl="1"/>
            <a:endParaRPr lang="en-US" dirty="0">
              <a:latin typeface="Corbel" panose="020B0503020204020204" pitchFamily="34" charset="0"/>
            </a:endParaRPr>
          </a:p>
        </p:txBody>
      </p:sp>
      <p:sp>
        <p:nvSpPr>
          <p:cNvPr id="3" name="Title 2"/>
          <p:cNvSpPr>
            <a:spLocks noGrp="1"/>
          </p:cNvSpPr>
          <p:nvPr>
            <p:ph type="title"/>
          </p:nvPr>
        </p:nvSpPr>
        <p:spPr/>
        <p:txBody>
          <a:bodyPr/>
          <a:lstStyle/>
          <a:p>
            <a:pPr algn="ctr"/>
            <a:r>
              <a:rPr lang="en-US" dirty="0" smtClean="0"/>
              <a:t>Determining Poverty Status</a:t>
            </a:r>
            <a:endParaRPr lang="en-US" dirty="0"/>
          </a:p>
        </p:txBody>
      </p:sp>
    </p:spTree>
    <p:extLst>
      <p:ext uri="{BB962C8B-B14F-4D97-AF65-F5344CB8AC3E}">
        <p14:creationId xmlns:p14="http://schemas.microsoft.com/office/powerpoint/2010/main" val="1666185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LBR Presentation 2018-2019 House Health Care October 2017" id="{1B430638-5FF5-467E-BDE4-07FE6A413B85}" vid="{B1C51724-9329-4282-970F-F210334DD2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74BF2AF3B99141A16CD352329123B4" ma:contentTypeVersion="11" ma:contentTypeDescription="Create a new document." ma:contentTypeScope="" ma:versionID="41969d82bba7094cab3ed42824c07b52">
  <xsd:schema xmlns:xsd="http://www.w3.org/2001/XMLSchema" xmlns:xs="http://www.w3.org/2001/XMLSchema" xmlns:p="http://schemas.microsoft.com/office/2006/metadata/properties" xmlns:ns1="http://schemas.microsoft.com/sharepoint/v3" xmlns:ns3="01040c86-b86a-4294-ab24-29f545f7f061" xmlns:ns4="81093cdd-6e86-4687-988f-b93d17b381ab" targetNamespace="http://schemas.microsoft.com/office/2006/metadata/properties" ma:root="true" ma:fieldsID="6f95edc48398b18dc0092c6affbbafb5" ns1:_="" ns3:_="" ns4:_="">
    <xsd:import namespace="http://schemas.microsoft.com/sharepoint/v3"/>
    <xsd:import namespace="01040c86-b86a-4294-ab24-29f545f7f061"/>
    <xsd:import namespace="81093cdd-6e86-4687-988f-b93d17b381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040c86-b86a-4294-ab24-29f545f7f06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93cdd-6e86-4687-988f-b93d17b381a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5F5522-9C9E-4373-9706-AE416C12499D}">
  <ds:schemaRefs>
    <ds:schemaRef ds:uri="http://schemas.microsoft.com/sharepoint/v3/contenttype/forms"/>
  </ds:schemaRefs>
</ds:datastoreItem>
</file>

<file path=customXml/itemProps2.xml><?xml version="1.0" encoding="utf-8"?>
<ds:datastoreItem xmlns:ds="http://schemas.openxmlformats.org/officeDocument/2006/customXml" ds:itemID="{B377DC1F-5DBD-4DD5-B036-381D66BEB518}">
  <ds:schemaRefs>
    <ds:schemaRef ds:uri="http://purl.org/dc/dcmitype/"/>
    <ds:schemaRef ds:uri="81093cdd-6e86-4687-988f-b93d17b381ab"/>
    <ds:schemaRef ds:uri="http://www.w3.org/XML/1998/namespace"/>
    <ds:schemaRef ds:uri="01040c86-b86a-4294-ab24-29f545f7f061"/>
    <ds:schemaRef ds:uri="http://schemas.microsoft.com/office/infopath/2007/PartnerControls"/>
    <ds:schemaRef ds:uri="http://purl.org/dc/elements/1.1/"/>
    <ds:schemaRef ds:uri="http://schemas.microsoft.com/sharepoint/v3"/>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D0FD918F-2E64-453C-B4B5-DCED656C90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040c86-b86a-4294-ab24-29f545f7f061"/>
    <ds:schemaRef ds:uri="81093cdd-6e86-4687-988f-b93d17b38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LBR Presentation 2018-2019 House Health Care October 2017</Template>
  <TotalTime>24004</TotalTime>
  <Words>3484</Words>
  <Application>Microsoft Office PowerPoint</Application>
  <PresentationFormat>Custom</PresentationFormat>
  <Paragraphs>331</Paragraphs>
  <Slides>32</Slides>
  <Notes>17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A Spatial Analysis of Low-Income Communities in  Pensacola, FL to Determine Areas of Need in Relation to the Availability of Fresh Food and Transportation</vt:lpstr>
      <vt:lpstr>Defining Census Data Geographies </vt:lpstr>
      <vt:lpstr>USDA’s Food Access Research Atlas </vt:lpstr>
      <vt:lpstr>Why is Food Access Important?</vt:lpstr>
      <vt:lpstr>Research Questions</vt:lpstr>
      <vt:lpstr>Study Area</vt:lpstr>
      <vt:lpstr>Identifying Food Retailers</vt:lpstr>
      <vt:lpstr>Identifying Public Transportation</vt:lpstr>
      <vt:lpstr>Determining Poverty Status</vt:lpstr>
      <vt:lpstr>Results: Food Retail Establishments</vt:lpstr>
      <vt:lpstr>PowerPoint Presentation</vt:lpstr>
      <vt:lpstr>PowerPoint Presentation</vt:lpstr>
      <vt:lpstr>Results: Public Transportation System</vt:lpstr>
      <vt:lpstr>PowerPoint Presentation</vt:lpstr>
      <vt:lpstr>PowerPoint Presentation</vt:lpstr>
      <vt:lpstr>Results: Census Tract Poverty Status</vt:lpstr>
      <vt:lpstr>PowerPoint Presentation</vt:lpstr>
      <vt:lpstr>PowerPoint Presentation</vt:lpstr>
      <vt:lpstr>PowerPoint Presentation</vt:lpstr>
      <vt:lpstr>Results: Census Tract Poverty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Disease Death Rates</vt:lpstr>
      <vt:lpstr>PowerPoint Presentation</vt:lpstr>
      <vt:lpstr>PowerPoint Presentation</vt:lpstr>
      <vt:lpstr>Conclusion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Year 2018-2019 Legislative Budget Request &amp; Schedule VIII-B</dc:title>
  <dc:creator>Gentle, Ty</dc:creator>
  <cp:lastModifiedBy>richard1</cp:lastModifiedBy>
  <cp:revision>184</cp:revision>
  <cp:lastPrinted>2019-09-12T13:58:16Z</cp:lastPrinted>
  <dcterms:created xsi:type="dcterms:W3CDTF">2017-10-03T17:39:10Z</dcterms:created>
  <dcterms:modified xsi:type="dcterms:W3CDTF">2020-08-06T15:28:38Z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0x010100D274BF2AF3B99141A16CD352329123B4</vt:lpwstr>
  </property>
</Properties>
</file>