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56" r:id="rId5"/>
    <p:sldId id="257" r:id="rId6"/>
    <p:sldId id="268" r:id="rId7"/>
    <p:sldId id="259" r:id="rId8"/>
    <p:sldId id="301" r:id="rId9"/>
    <p:sldId id="261" r:id="rId10"/>
    <p:sldId id="260" r:id="rId11"/>
    <p:sldId id="295" r:id="rId12"/>
    <p:sldId id="277" r:id="rId13"/>
    <p:sldId id="263" r:id="rId14"/>
    <p:sldId id="300" r:id="rId15"/>
    <p:sldId id="302" r:id="rId16"/>
    <p:sldId id="264" r:id="rId17"/>
    <p:sldId id="265" r:id="rId18"/>
    <p:sldId id="266" r:id="rId19"/>
    <p:sldId id="287" r:id="rId20"/>
    <p:sldId id="291" r:id="rId21"/>
    <p:sldId id="267" r:id="rId22"/>
    <p:sldId id="269" r:id="rId23"/>
    <p:sldId id="282" r:id="rId24"/>
    <p:sldId id="270" r:id="rId25"/>
    <p:sldId id="283" r:id="rId26"/>
    <p:sldId id="294" r:id="rId27"/>
    <p:sldId id="271" r:id="rId28"/>
    <p:sldId id="308" r:id="rId29"/>
    <p:sldId id="306" r:id="rId30"/>
    <p:sldId id="307" r:id="rId31"/>
    <p:sldId id="304" r:id="rId32"/>
    <p:sldId id="305" r:id="rId3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pley, Andrea C" initials="LAC" lastIdx="2" clrIdx="0">
    <p:extLst>
      <p:ext uri="{19B8F6BF-5375-455C-9EA6-DF929625EA0E}">
        <p15:presenceInfo xmlns:p15="http://schemas.microsoft.com/office/powerpoint/2012/main" userId="S-1-5-21-299107357-889479068-421607344-549129" providerId="AD"/>
      </p:ext>
    </p:extLst>
  </p:cmAuthor>
  <p:cmAuthor id="2" name="Rozwadowski, Faye" initials="RF" lastIdx="2" clrIdx="1">
    <p:extLst>
      <p:ext uri="{19B8F6BF-5375-455C-9EA6-DF929625EA0E}">
        <p15:presenceInfo xmlns:p15="http://schemas.microsoft.com/office/powerpoint/2012/main" userId="S-1-5-21-299107357-889479068-421607344-8353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CDEA"/>
    <a:srgbClr val="2E75B6"/>
    <a:srgbClr val="41719C"/>
    <a:srgbClr val="6B9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78830" autoAdjust="0"/>
  </p:normalViewPr>
  <p:slideViewPr>
    <p:cSldViewPr snapToGrid="0">
      <p:cViewPr varScale="1">
        <p:scale>
          <a:sx n="90" d="100"/>
          <a:sy n="90" d="100"/>
        </p:scale>
        <p:origin x="13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endParaRPr lang="en-US"/>
          </a:p>
        </c:rich>
      </c:tx>
      <c:layout>
        <c:manualLayout>
          <c:xMode val="edge"/>
          <c:yMode val="edge"/>
          <c:x val="0.49611542730299685"/>
          <c:y val="1.957585644371941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746447234636209"/>
          <c:y val="0.13096582879063193"/>
          <c:w val="0.75804661487236402"/>
          <c:h val="0.6666775186755507"/>
        </c:manualLayout>
      </c:layout>
      <c:lineChart>
        <c:grouping val="standard"/>
        <c:varyColors val="0"/>
        <c:ser>
          <c:idx val="0"/>
          <c:order val="0"/>
          <c:tx>
            <c:strRef>
              <c:f>Sheet1!$C$17</c:f>
              <c:strCache>
                <c:ptCount val="1"/>
              </c:strCache>
            </c:strRef>
          </c:tx>
          <c:spPr>
            <a:ln>
              <a:solidFill>
                <a:srgbClr val="0F56D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  <c:pt idx="50">
                  <c:v>2016</c:v>
                </c:pt>
              </c:numCache>
            </c:num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16.8</c:v>
                </c:pt>
                <c:pt idx="1">
                  <c:v>19.71</c:v>
                </c:pt>
                <c:pt idx="2">
                  <c:v>23.02</c:v>
                </c:pt>
                <c:pt idx="3">
                  <c:v>24.04</c:v>
                </c:pt>
                <c:pt idx="4">
                  <c:v>27.87</c:v>
                </c:pt>
                <c:pt idx="5">
                  <c:v>28.9</c:v>
                </c:pt>
                <c:pt idx="6">
                  <c:v>25.97</c:v>
                </c:pt>
                <c:pt idx="7">
                  <c:v>24.18</c:v>
                </c:pt>
                <c:pt idx="8">
                  <c:v>19.09</c:v>
                </c:pt>
                <c:pt idx="9">
                  <c:v>16.82</c:v>
                </c:pt>
                <c:pt idx="10">
                  <c:v>15.51</c:v>
                </c:pt>
                <c:pt idx="11">
                  <c:v>14.4</c:v>
                </c:pt>
                <c:pt idx="12">
                  <c:v>13.53</c:v>
                </c:pt>
                <c:pt idx="13">
                  <c:v>13.82</c:v>
                </c:pt>
                <c:pt idx="14">
                  <c:v>12.84</c:v>
                </c:pt>
                <c:pt idx="15">
                  <c:v>11.25</c:v>
                </c:pt>
                <c:pt idx="16">
                  <c:v>10.11</c:v>
                </c:pt>
                <c:pt idx="17">
                  <c:v>9.1999999999999993</c:v>
                </c:pt>
                <c:pt idx="18">
                  <c:v>9.33</c:v>
                </c:pt>
                <c:pt idx="19">
                  <c:v>10.029999999999999</c:v>
                </c:pt>
                <c:pt idx="20">
                  <c:v>10.02</c:v>
                </c:pt>
                <c:pt idx="21">
                  <c:v>10.39</c:v>
                </c:pt>
                <c:pt idx="22">
                  <c:v>11.6</c:v>
                </c:pt>
                <c:pt idx="23">
                  <c:v>14.43</c:v>
                </c:pt>
                <c:pt idx="24">
                  <c:v>12.64</c:v>
                </c:pt>
                <c:pt idx="25">
                  <c:v>9.67</c:v>
                </c:pt>
                <c:pt idx="26">
                  <c:v>9.06</c:v>
                </c:pt>
                <c:pt idx="27">
                  <c:v>9.4</c:v>
                </c:pt>
                <c:pt idx="28">
                  <c:v>10.29</c:v>
                </c:pt>
                <c:pt idx="29">
                  <c:v>12.02</c:v>
                </c:pt>
                <c:pt idx="30">
                  <c:v>11.28</c:v>
                </c:pt>
                <c:pt idx="31">
                  <c:v>11.22</c:v>
                </c:pt>
                <c:pt idx="32">
                  <c:v>8.59</c:v>
                </c:pt>
                <c:pt idx="33">
                  <c:v>6.25</c:v>
                </c:pt>
                <c:pt idx="34">
                  <c:v>4.5</c:v>
                </c:pt>
                <c:pt idx="35">
                  <c:v>3.72</c:v>
                </c:pt>
                <c:pt idx="36">
                  <c:v>3.05</c:v>
                </c:pt>
                <c:pt idx="37">
                  <c:v>2.63</c:v>
                </c:pt>
                <c:pt idx="38">
                  <c:v>1.94</c:v>
                </c:pt>
                <c:pt idx="39">
                  <c:v>1.53</c:v>
                </c:pt>
                <c:pt idx="40">
                  <c:v>1.2</c:v>
                </c:pt>
                <c:pt idx="41">
                  <c:v>0.99</c:v>
                </c:pt>
                <c:pt idx="42">
                  <c:v>0.85</c:v>
                </c:pt>
                <c:pt idx="43">
                  <c:v>0.6</c:v>
                </c:pt>
                <c:pt idx="44">
                  <c:v>0.5</c:v>
                </c:pt>
                <c:pt idx="45">
                  <c:v>0.4</c:v>
                </c:pt>
                <c:pt idx="46">
                  <c:v>0.5</c:v>
                </c:pt>
                <c:pt idx="47">
                  <c:v>0.6</c:v>
                </c:pt>
                <c:pt idx="48">
                  <c:v>0.4</c:v>
                </c:pt>
                <c:pt idx="49">
                  <c:v>0.4</c:v>
                </c:pt>
                <c:pt idx="50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28-489C-9334-5905049325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cat>
            <c:numRef>
              <c:f>Sheet1!$A$2:$A$52</c:f>
              <c:numCache>
                <c:formatCode>General</c:formatCode>
                <c:ptCount val="51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  <c:pt idx="50">
                  <c:v>2016</c:v>
                </c:pt>
              </c:numCache>
            </c:numRef>
          </c:cat>
          <c:val>
            <c:numRef>
              <c:f>Sheet1!$C$2:$C$50</c:f>
              <c:numCache>
                <c:formatCode>General</c:formatCode>
                <c:ptCount val="4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28-489C-9334-5905049325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1203352"/>
        <c:axId val="291197080"/>
      </c:lineChart>
      <c:catAx>
        <c:axId val="291203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</a:t>
                </a:r>
              </a:p>
            </c:rich>
          </c:tx>
          <c:layout>
            <c:manualLayout>
              <c:xMode val="edge"/>
              <c:yMode val="edge"/>
              <c:x val="0.54052160599490284"/>
              <c:y val="0.9234809307988847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2760000" vert="horz"/>
          <a:lstStyle/>
          <a:p>
            <a:pPr>
              <a:defRPr sz="1800"/>
            </a:pPr>
            <a:endParaRPr lang="en-US"/>
          </a:p>
        </c:txPr>
        <c:crossAx val="291197080"/>
        <c:crosses val="autoZero"/>
        <c:auto val="0"/>
        <c:lblAlgn val="ctr"/>
        <c:lblOffset val="100"/>
        <c:tickLblSkip val="2"/>
        <c:tickMarkSkip val="1"/>
        <c:noMultiLvlLbl val="0"/>
      </c:catAx>
      <c:valAx>
        <c:axId val="291197080"/>
        <c:scaling>
          <c:orientation val="minMax"/>
        </c:scaling>
        <c:delete val="0"/>
        <c:axPos val="l"/>
        <c:title>
          <c:tx>
            <c:rich>
              <a:bodyPr anchor="t" anchorCtr="0"/>
              <a:lstStyle/>
              <a:p>
                <a:pPr>
                  <a:defRPr/>
                </a:pPr>
                <a:r>
                  <a:rPr lang="en-US" dirty="0"/>
                  <a:t>Rate per 100,000</a:t>
                </a:r>
              </a:p>
            </c:rich>
          </c:tx>
          <c:layout>
            <c:manualLayout>
              <c:xMode val="edge"/>
              <c:yMode val="edge"/>
              <c:x val="0.1132623911141542"/>
              <c:y val="0.2535072097034064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9120335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>
          <a:latin typeface="Myriad Pro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Data!$A$1:$A$22</c:f>
              <c:numCache>
                <c:formatCode>General</c:formatCode>
                <c:ptCount val="22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</c:numCache>
            </c:numRef>
          </c:cat>
          <c:val>
            <c:numRef>
              <c:f>Data!$B$1:$B$22</c:f>
              <c:numCache>
                <c:formatCode>General</c:formatCode>
                <c:ptCount val="22"/>
                <c:pt idx="0">
                  <c:v>756</c:v>
                </c:pt>
                <c:pt idx="1">
                  <c:v>605</c:v>
                </c:pt>
                <c:pt idx="2">
                  <c:v>854</c:v>
                </c:pt>
                <c:pt idx="3">
                  <c:v>657</c:v>
                </c:pt>
                <c:pt idx="4">
                  <c:v>847</c:v>
                </c:pt>
                <c:pt idx="5">
                  <c:v>1056</c:v>
                </c:pt>
                <c:pt idx="6">
                  <c:v>399</c:v>
                </c:pt>
                <c:pt idx="7">
                  <c:v>295</c:v>
                </c:pt>
                <c:pt idx="8">
                  <c:v>289</c:v>
                </c:pt>
                <c:pt idx="9">
                  <c:v>233</c:v>
                </c:pt>
                <c:pt idx="10">
                  <c:v>171</c:v>
                </c:pt>
                <c:pt idx="11">
                  <c:v>165</c:v>
                </c:pt>
                <c:pt idx="12">
                  <c:v>191</c:v>
                </c:pt>
                <c:pt idx="13">
                  <c:v>178</c:v>
                </c:pt>
                <c:pt idx="14">
                  <c:v>110</c:v>
                </c:pt>
                <c:pt idx="15">
                  <c:v>118</c:v>
                </c:pt>
                <c:pt idx="16">
                  <c:v>133</c:v>
                </c:pt>
                <c:pt idx="17">
                  <c:v>107</c:v>
                </c:pt>
                <c:pt idx="18">
                  <c:v>122</c:v>
                </c:pt>
                <c:pt idx="19">
                  <c:v>122</c:v>
                </c:pt>
                <c:pt idx="20">
                  <c:v>276</c:v>
                </c:pt>
                <c:pt idx="21">
                  <c:v>553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64-4811-9765-FE987B754E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5269856"/>
        <c:axId val="1710231472"/>
      </c:lineChart>
      <c:catAx>
        <c:axId val="1795269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0231472"/>
        <c:crosses val="autoZero"/>
        <c:auto val="1"/>
        <c:lblAlgn val="ctr"/>
        <c:lblOffset val="100"/>
        <c:noMultiLvlLbl val="0"/>
      </c:catAx>
      <c:valAx>
        <c:axId val="17102314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Cases</a:t>
                </a:r>
                <a:r>
                  <a:rPr lang="en-US" sz="1800" baseline="0"/>
                  <a:t> Reported</a:t>
                </a:r>
                <a:endParaRPr lang="en-US" sz="18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26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3-27T14:48:20.500" idx="1">
    <p:pos x="10" y="10"/>
    <p:text>I got rid of the history section.</p:text>
    <p:extLst>
      <p:ext uri="{C676402C-5697-4E1C-873F-D02D1690AC5C}">
        <p15:threadingInfo xmlns:p15="http://schemas.microsoft.com/office/powerpoint/2012/main" timeZoneBias="24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0.35753</cdr:x>
      <cdr:y>0.19756</cdr:y>
    </cdr:from>
    <cdr:to>
      <cdr:x>0.78996</cdr:x>
      <cdr:y>0.4091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68064" y="587112"/>
          <a:ext cx="2743185" cy="6286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  <a:defRPr/>
          </a:pPr>
          <a:r>
            <a:rPr lang="en-US" sz="1800" kern="1200" dirty="0">
              <a:solidFill>
                <a:srgbClr val="000000"/>
              </a:solidFill>
              <a:latin typeface="Myriad Pro" pitchFamily="34" charset="0"/>
            </a:rPr>
            <a:t>1996: 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itchFamily="34" charset="0"/>
            </a:rPr>
            <a:t>Vaccine recommended </a:t>
          </a:r>
        </a:p>
        <a:p xmlns:a="http://schemas.openxmlformats.org/drawingml/2006/main">
          <a:pPr algn="ctr" rtl="0" fontAlgn="base">
            <a:spcBef>
              <a:spcPct val="0"/>
            </a:spcBef>
            <a:spcAft>
              <a:spcPct val="0"/>
            </a:spcAft>
            <a:defRPr/>
          </a:pP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itchFamily="34" charset="0"/>
            </a:rPr>
            <a:t>31,032 cases, Rate = 11.7</a:t>
          </a:r>
        </a:p>
      </cdr:txBody>
    </cdr:sp>
  </cdr:relSizeAnchor>
  <cdr:relSizeAnchor xmlns:cdr="http://schemas.openxmlformats.org/drawingml/2006/chartDrawing">
    <cdr:from>
      <cdr:x>0.2788</cdr:x>
      <cdr:y>0.11538</cdr:y>
    </cdr:from>
    <cdr:to>
      <cdr:x>0.2788</cdr:x>
      <cdr:y>0.22614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EEAAC68A-A644-2F46-9A6C-5EA575B00387}"/>
            </a:ext>
          </a:extLst>
        </cdr:cNvPr>
        <cdr:cNvCxnSpPr/>
      </cdr:nvCxnSpPr>
      <cdr:spPr>
        <a:xfrm xmlns:a="http://schemas.openxmlformats.org/drawingml/2006/main">
          <a:off x="2358149" y="457200"/>
          <a:ext cx="0" cy="438876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0.20057</cdr:x>
      <cdr:y>0.05089</cdr:y>
    </cdr:from>
    <cdr:to>
      <cdr:x>0.61498</cdr:x>
      <cdr:y>0.14704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72334" y="151241"/>
          <a:ext cx="2628872" cy="2857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>
              <a:latin typeface="Myriad Pro"/>
            </a:rPr>
            <a:t>1971: 59,606 cases, Rate = 28.9</a:t>
          </a:r>
        </a:p>
        <a:p xmlns:a="http://schemas.openxmlformats.org/drawingml/2006/main">
          <a:endParaRPr lang="en-US" sz="1100" dirty="0"/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0.67202</cdr:x>
      <cdr:y>0.37677</cdr:y>
    </cdr:from>
    <cdr:to>
      <cdr:x>0.67202</cdr:x>
      <cdr:y>0.54985</cdr:y>
    </cdr:to>
    <cdr:cxnSp macro="">
      <cdr:nvCxnSpPr>
        <cdr:cNvPr id="9" name="Straight Arrow Connector 8">
          <a:extLst xmlns:a="http://schemas.openxmlformats.org/drawingml/2006/main">
            <a:ext uri="{FF2B5EF4-FFF2-40B4-BE49-F238E27FC236}">
              <a16:creationId xmlns:a16="http://schemas.microsoft.com/office/drawing/2014/main" id="{7BB1057D-0220-C74C-8495-38FAB784568C}"/>
            </a:ext>
          </a:extLst>
        </cdr:cNvPr>
        <cdr:cNvCxnSpPr/>
      </cdr:nvCxnSpPr>
      <cdr:spPr>
        <a:xfrm xmlns:a="http://schemas.openxmlformats.org/drawingml/2006/main" flipH="1">
          <a:off x="5684085" y="1492909"/>
          <a:ext cx="0" cy="685812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0D030D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0.69456</cdr:x>
      <cdr:y>0.47663</cdr:y>
    </cdr:from>
    <cdr:to>
      <cdr:x>0.99045</cdr:x>
      <cdr:y>0.61656</cdr:y>
    </cdr:to>
    <cdr:sp macro="" textlink="">
      <cdr:nvSpPr>
        <cdr:cNvPr id="7" name="TextBox 13"/>
        <cdr:cNvSpPr txBox="1"/>
      </cdr:nvSpPr>
      <cdr:spPr>
        <a:xfrm xmlns:a="http://schemas.openxmlformats.org/drawingml/2006/main">
          <a:off x="7303715" y="2201513"/>
          <a:ext cx="3111461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  <a:defRPr/>
          </a:pPr>
          <a:r>
            <a:rPr lang="en-US" dirty="0">
              <a:solidFill>
                <a:srgbClr val="000000"/>
              </a:solidFill>
              <a:latin typeface="Myriad Pro" pitchFamily="34" charset="0"/>
            </a:rPr>
            <a:t>2011: 1,398 cases, </a:t>
          </a:r>
        </a:p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  <a:defRPr/>
          </a:pPr>
          <a:r>
            <a:rPr lang="en-US" dirty="0">
              <a:solidFill>
                <a:srgbClr val="000000"/>
              </a:solidFill>
              <a:latin typeface="Myriad Pro" pitchFamily="34" charset="0"/>
            </a:rPr>
            <a:t>Rate = 0.4</a:t>
          </a:r>
        </a:p>
      </cdr:txBody>
    </cdr:sp>
  </cdr:relSizeAnchor>
  <cdr:relSizeAnchor xmlns:cdr="http://schemas.openxmlformats.org/drawingml/2006/chartDrawing">
    <cdr:from>
      <cdr:x>0.88915</cdr:x>
      <cdr:y>0.64841</cdr:y>
    </cdr:from>
    <cdr:to>
      <cdr:x>0.89025</cdr:x>
      <cdr:y>0.76444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184C4FC5-A27D-C44F-AA24-9EB2B15E6DAB}"/>
            </a:ext>
          </a:extLst>
        </cdr:cNvPr>
        <cdr:cNvCxnSpPr/>
      </cdr:nvCxnSpPr>
      <cdr:spPr>
        <a:xfrm xmlns:a="http://schemas.openxmlformats.org/drawingml/2006/main" flipH="1">
          <a:off x="7520650" y="2569272"/>
          <a:ext cx="9238" cy="45973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0D030D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24EFD0-75EB-41F9-97AB-6F3486FBB0A9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F82C9E-5C5B-4092-9AE7-1AA255DE3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42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D834EF3-2167-4FEE-BF99-8DDD3DCCC434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0FF88D-097E-4308-B301-CD48ECFBE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97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ATSDR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F88D-097E-4308-B301-CD48ECFBE9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08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 out copies of the CDC HAN.</a:t>
            </a:r>
          </a:p>
          <a:p>
            <a:endParaRPr lang="en-US" dirty="0"/>
          </a:p>
          <a:p>
            <a:r>
              <a:rPr lang="en-US" dirty="0"/>
              <a:t>Map updated as of 4/3/19.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F88D-097E-4308-B301-CD48ECFBE95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91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F88D-097E-4308-B301-CD48ECFBE95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47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F88D-097E-4308-B301-CD48ECFBE95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32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F88D-097E-4308-B301-CD48ECFBE9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91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F88D-097E-4308-B301-CD48ECFBE9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18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FF88D-097E-4308-B301-CD48ECFBE9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30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F88D-097E-4308-B301-CD48ECFBE9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4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F88D-097E-4308-B301-CD48ECFBE9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59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FF88D-097E-4308-B301-CD48ECFBE9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83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F88D-097E-4308-B301-CD48ECFBE9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67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F88D-097E-4308-B301-CD48ECFBE9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29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7824" y="2234814"/>
            <a:ext cx="9391651" cy="180039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7824" y="4123426"/>
            <a:ext cx="9391651" cy="160744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67" name="Group 66"/>
          <p:cNvGrpSpPr/>
          <p:nvPr userDrawn="1"/>
        </p:nvGrpSpPr>
        <p:grpSpPr>
          <a:xfrm>
            <a:off x="165441" y="207642"/>
            <a:ext cx="4458496" cy="3658823"/>
            <a:chOff x="165441" y="207642"/>
            <a:chExt cx="4458496" cy="36588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Oval 7"/>
            <p:cNvSpPr/>
            <p:nvPr userDrawn="1"/>
          </p:nvSpPr>
          <p:spPr>
            <a:xfrm>
              <a:off x="4071847" y="207642"/>
              <a:ext cx="552090" cy="5486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350869" y="320215"/>
              <a:ext cx="552090" cy="54864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1541073" y="247542"/>
              <a:ext cx="552090" cy="54864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165441" y="2261427"/>
              <a:ext cx="552090" cy="548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953221" y="2165668"/>
              <a:ext cx="552090" cy="548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2856761" y="934350"/>
              <a:ext cx="552090" cy="548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4071847" y="931968"/>
              <a:ext cx="552090" cy="5486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2074273" y="1165614"/>
              <a:ext cx="552090" cy="548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382438" y="1392026"/>
              <a:ext cx="552090" cy="54864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1229266" y="1202768"/>
              <a:ext cx="552090" cy="54864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2998218" y="247542"/>
              <a:ext cx="552090" cy="54864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223208" y="3317825"/>
              <a:ext cx="552090" cy="5486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>
              <a:stCxn id="9" idx="5"/>
              <a:endCxn id="10" idx="2"/>
            </p:cNvCxnSpPr>
            <p:nvPr userDrawn="1"/>
          </p:nvCxnSpPr>
          <p:spPr>
            <a:xfrm flipV="1">
              <a:off x="822107" y="521862"/>
              <a:ext cx="718966" cy="266647"/>
            </a:xfrm>
            <a:prstGeom prst="line">
              <a:avLst/>
            </a:prstGeom>
            <a:ln w="222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5"/>
              <a:endCxn id="16" idx="0"/>
            </p:cNvCxnSpPr>
            <p:nvPr userDrawn="1"/>
          </p:nvCxnSpPr>
          <p:spPr>
            <a:xfrm flipH="1">
              <a:off x="658483" y="788509"/>
              <a:ext cx="163624" cy="603517"/>
            </a:xfrm>
            <a:prstGeom prst="line">
              <a:avLst/>
            </a:prstGeom>
            <a:ln w="222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9" idx="5"/>
              <a:endCxn id="17" idx="1"/>
            </p:cNvCxnSpPr>
            <p:nvPr userDrawn="1"/>
          </p:nvCxnSpPr>
          <p:spPr>
            <a:xfrm>
              <a:off x="822107" y="788509"/>
              <a:ext cx="488011" cy="494605"/>
            </a:xfrm>
            <a:prstGeom prst="line">
              <a:avLst/>
            </a:prstGeom>
            <a:ln w="222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6" idx="4"/>
              <a:endCxn id="11" idx="0"/>
            </p:cNvCxnSpPr>
            <p:nvPr userDrawn="1"/>
          </p:nvCxnSpPr>
          <p:spPr>
            <a:xfrm flipH="1">
              <a:off x="441486" y="1940666"/>
              <a:ext cx="216997" cy="320761"/>
            </a:xfrm>
            <a:prstGeom prst="line">
              <a:avLst/>
            </a:prstGeom>
            <a:ln w="222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6" idx="4"/>
              <a:endCxn id="12" idx="1"/>
            </p:cNvCxnSpPr>
            <p:nvPr userDrawn="1"/>
          </p:nvCxnSpPr>
          <p:spPr>
            <a:xfrm>
              <a:off x="658483" y="1940666"/>
              <a:ext cx="375590" cy="305348"/>
            </a:xfrm>
            <a:prstGeom prst="line">
              <a:avLst/>
            </a:prstGeom>
            <a:ln w="222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1" idx="4"/>
              <a:endCxn id="19" idx="0"/>
            </p:cNvCxnSpPr>
            <p:nvPr userDrawn="1"/>
          </p:nvCxnSpPr>
          <p:spPr>
            <a:xfrm>
              <a:off x="441486" y="2810067"/>
              <a:ext cx="57767" cy="507758"/>
            </a:xfrm>
            <a:prstGeom prst="line">
              <a:avLst/>
            </a:prstGeom>
            <a:ln w="222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0" idx="6"/>
              <a:endCxn id="18" idx="2"/>
            </p:cNvCxnSpPr>
            <p:nvPr userDrawn="1"/>
          </p:nvCxnSpPr>
          <p:spPr>
            <a:xfrm>
              <a:off x="2093163" y="521862"/>
              <a:ext cx="905055" cy="0"/>
            </a:xfrm>
            <a:prstGeom prst="line">
              <a:avLst/>
            </a:prstGeom>
            <a:ln w="222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0" idx="6"/>
              <a:endCxn id="13" idx="1"/>
            </p:cNvCxnSpPr>
            <p:nvPr userDrawn="1"/>
          </p:nvCxnSpPr>
          <p:spPr>
            <a:xfrm>
              <a:off x="2093163" y="521862"/>
              <a:ext cx="844450" cy="492834"/>
            </a:xfrm>
            <a:prstGeom prst="line">
              <a:avLst/>
            </a:prstGeom>
            <a:ln w="222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0" idx="6"/>
              <a:endCxn id="15" idx="0"/>
            </p:cNvCxnSpPr>
            <p:nvPr userDrawn="1"/>
          </p:nvCxnSpPr>
          <p:spPr>
            <a:xfrm>
              <a:off x="2093163" y="521862"/>
              <a:ext cx="257155" cy="643752"/>
            </a:xfrm>
            <a:prstGeom prst="line">
              <a:avLst/>
            </a:prstGeom>
            <a:ln w="222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8" idx="6"/>
              <a:endCxn id="8" idx="2"/>
            </p:cNvCxnSpPr>
            <p:nvPr userDrawn="1"/>
          </p:nvCxnSpPr>
          <p:spPr>
            <a:xfrm flipV="1">
              <a:off x="3550308" y="481962"/>
              <a:ext cx="521539" cy="39900"/>
            </a:xfrm>
            <a:prstGeom prst="line">
              <a:avLst/>
            </a:prstGeom>
            <a:ln w="222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18" idx="6"/>
              <a:endCxn id="14" idx="1"/>
            </p:cNvCxnSpPr>
            <p:nvPr userDrawn="1"/>
          </p:nvCxnSpPr>
          <p:spPr>
            <a:xfrm>
              <a:off x="3550308" y="521862"/>
              <a:ext cx="602391" cy="490452"/>
            </a:xfrm>
            <a:prstGeom prst="line">
              <a:avLst/>
            </a:prstGeom>
            <a:ln w="222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225" y="186507"/>
            <a:ext cx="1801593" cy="2048307"/>
          </a:xfrm>
          <a:prstGeom prst="rect">
            <a:avLst/>
          </a:prstGeom>
        </p:spPr>
      </p:pic>
      <p:sp>
        <p:nvSpPr>
          <p:cNvPr id="66" name="TextBox 65"/>
          <p:cNvSpPr txBox="1"/>
          <p:nvPr userDrawn="1"/>
        </p:nvSpPr>
        <p:spPr>
          <a:xfrm>
            <a:off x="3043864" y="6296025"/>
            <a:ext cx="6599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Division of Disease Control and Health Protection</a:t>
            </a:r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1647824" y="4035212"/>
            <a:ext cx="9391651" cy="0"/>
          </a:xfrm>
          <a:prstGeom prst="line">
            <a:avLst/>
          </a:prstGeom>
          <a:ln w="50800">
            <a:solidFill>
              <a:srgbClr val="2E75B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36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72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5518" y="6309602"/>
            <a:ext cx="466932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2E8D73B-CDF2-42B4-89CE-3BEEE681DAA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9" name="Group 68"/>
          <p:cNvGrpSpPr/>
          <p:nvPr userDrawn="1"/>
        </p:nvGrpSpPr>
        <p:grpSpPr>
          <a:xfrm>
            <a:off x="10388075" y="4606514"/>
            <a:ext cx="1649076" cy="2178282"/>
            <a:chOff x="10388075" y="4606514"/>
            <a:chExt cx="1649076" cy="2178282"/>
          </a:xfrm>
        </p:grpSpPr>
        <p:sp>
          <p:nvSpPr>
            <p:cNvPr id="33" name="Oval 32"/>
            <p:cNvSpPr/>
            <p:nvPr userDrawn="1"/>
          </p:nvSpPr>
          <p:spPr>
            <a:xfrm rot="5400000" flipH="1">
              <a:off x="11506404" y="6244290"/>
              <a:ext cx="484632" cy="48332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 userDrawn="1"/>
          </p:nvSpPr>
          <p:spPr>
            <a:xfrm rot="5400000" flipH="1">
              <a:off x="11682972" y="5545348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 userDrawn="1"/>
          </p:nvSpPr>
          <p:spPr>
            <a:xfrm rot="5400000" flipH="1">
              <a:off x="10386965" y="6430617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 userDrawn="1"/>
          </p:nvSpPr>
          <p:spPr>
            <a:xfrm rot="5400000" flipH="1">
              <a:off x="10448590" y="5923651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 userDrawn="1"/>
          </p:nvSpPr>
          <p:spPr>
            <a:xfrm rot="5400000" flipH="1">
              <a:off x="11240986" y="4698656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 userDrawn="1"/>
          </p:nvSpPr>
          <p:spPr>
            <a:xfrm rot="5400000" flipH="1">
              <a:off x="11092160" y="5202214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 userDrawn="1"/>
          </p:nvSpPr>
          <p:spPr>
            <a:xfrm rot="5400000" flipH="1">
              <a:off x="10946456" y="6290971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 userDrawn="1"/>
          </p:nvSpPr>
          <p:spPr>
            <a:xfrm rot="5400000" flipH="1">
              <a:off x="11068250" y="5746007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 userDrawn="1"/>
          </p:nvSpPr>
          <p:spPr>
            <a:xfrm rot="5400000" flipH="1">
              <a:off x="11682972" y="4607624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>
              <a:stCxn id="33" idx="5"/>
              <a:endCxn id="34" idx="2"/>
            </p:cNvCxnSpPr>
            <p:nvPr userDrawn="1"/>
          </p:nvCxnSpPr>
          <p:spPr>
            <a:xfrm flipV="1">
              <a:off x="11577838" y="5899527"/>
              <a:ext cx="282778" cy="415083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3" idx="5"/>
              <a:endCxn id="40" idx="0"/>
            </p:cNvCxnSpPr>
            <p:nvPr userDrawn="1"/>
          </p:nvCxnSpPr>
          <p:spPr>
            <a:xfrm flipH="1">
              <a:off x="11300635" y="6314610"/>
              <a:ext cx="277203" cy="152895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3" idx="5"/>
              <a:endCxn id="41" idx="1"/>
            </p:cNvCxnSpPr>
            <p:nvPr userDrawn="1"/>
          </p:nvCxnSpPr>
          <p:spPr>
            <a:xfrm flipH="1" flipV="1">
              <a:off x="11370722" y="6048155"/>
              <a:ext cx="207116" cy="266455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40" idx="4"/>
              <a:endCxn id="35" idx="0"/>
            </p:cNvCxnSpPr>
            <p:nvPr userDrawn="1"/>
          </p:nvCxnSpPr>
          <p:spPr>
            <a:xfrm rot="5400000">
              <a:off x="10774531" y="6434118"/>
              <a:ext cx="139646" cy="20642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0" idx="4"/>
              <a:endCxn id="36" idx="1"/>
            </p:cNvCxnSpPr>
            <p:nvPr userDrawn="1"/>
          </p:nvCxnSpPr>
          <p:spPr>
            <a:xfrm rot="5400000" flipH="1">
              <a:off x="10728461" y="6248401"/>
              <a:ext cx="241705" cy="196503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4" idx="6"/>
              <a:endCxn id="42" idx="2"/>
            </p:cNvCxnSpPr>
            <p:nvPr userDrawn="1"/>
          </p:nvCxnSpPr>
          <p:spPr>
            <a:xfrm rot="5400000" flipH="1">
              <a:off x="11569398" y="5253020"/>
              <a:ext cx="582435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4" idx="6"/>
              <a:endCxn id="37" idx="1"/>
            </p:cNvCxnSpPr>
            <p:nvPr userDrawn="1"/>
          </p:nvCxnSpPr>
          <p:spPr>
            <a:xfrm rot="5400000" flipH="1">
              <a:off x="11430321" y="5113943"/>
              <a:ext cx="543434" cy="31715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34" idx="6"/>
              <a:endCxn id="39" idx="0"/>
            </p:cNvCxnSpPr>
            <p:nvPr userDrawn="1"/>
          </p:nvCxnSpPr>
          <p:spPr>
            <a:xfrm rot="5400000" flipH="1">
              <a:off x="11570733" y="5254355"/>
              <a:ext cx="165488" cy="414277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8" name="Picture 6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421" y="252227"/>
            <a:ext cx="1066418" cy="1212456"/>
          </a:xfrm>
          <a:prstGeom prst="rect">
            <a:avLst/>
          </a:prstGeom>
        </p:spPr>
      </p:pic>
      <p:cxnSp>
        <p:nvCxnSpPr>
          <p:cNvPr id="71" name="Straight Connector 70"/>
          <p:cNvCxnSpPr/>
          <p:nvPr userDrawn="1"/>
        </p:nvCxnSpPr>
        <p:spPr>
          <a:xfrm>
            <a:off x="838200" y="1690688"/>
            <a:ext cx="10047221" cy="0"/>
          </a:xfrm>
          <a:prstGeom prst="line">
            <a:avLst/>
          </a:prstGeom>
          <a:ln w="50800">
            <a:solidFill>
              <a:srgbClr val="ADCD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9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326300"/>
            <a:ext cx="10515600" cy="2236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589463"/>
            <a:ext cx="1043305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3" name="Group 32"/>
          <p:cNvGrpSpPr>
            <a:grpSpLocks noChangeAspect="1"/>
          </p:cNvGrpSpPr>
          <p:nvPr userDrawn="1"/>
        </p:nvGrpSpPr>
        <p:grpSpPr>
          <a:xfrm>
            <a:off x="8577714" y="102867"/>
            <a:ext cx="3471411" cy="2848781"/>
            <a:chOff x="9020542" y="293367"/>
            <a:chExt cx="2985269" cy="244983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" name="Oval 7"/>
            <p:cNvSpPr/>
            <p:nvPr userDrawn="1"/>
          </p:nvSpPr>
          <p:spPr>
            <a:xfrm flipH="1">
              <a:off x="9020542" y="293367"/>
              <a:ext cx="369662" cy="36735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 userDrawn="1"/>
          </p:nvSpPr>
          <p:spPr>
            <a:xfrm flipH="1">
              <a:off x="11511992" y="368742"/>
              <a:ext cx="369662" cy="36735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 userDrawn="1"/>
          </p:nvSpPr>
          <p:spPr>
            <a:xfrm flipH="1">
              <a:off x="10715069" y="320083"/>
              <a:ext cx="369662" cy="36735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 userDrawn="1"/>
          </p:nvSpPr>
          <p:spPr>
            <a:xfrm flipH="1">
              <a:off x="11636149" y="1668517"/>
              <a:ext cx="369662" cy="36735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 userDrawn="1"/>
          </p:nvSpPr>
          <p:spPr>
            <a:xfrm flipH="1">
              <a:off x="11108676" y="1604400"/>
              <a:ext cx="369662" cy="36735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 userDrawn="1"/>
          </p:nvSpPr>
          <p:spPr>
            <a:xfrm flipH="1">
              <a:off x="9834125" y="779948"/>
              <a:ext cx="369662" cy="36735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 userDrawn="1"/>
          </p:nvSpPr>
          <p:spPr>
            <a:xfrm flipH="1">
              <a:off x="9020542" y="778353"/>
              <a:ext cx="369662" cy="36735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 userDrawn="1"/>
          </p:nvSpPr>
          <p:spPr>
            <a:xfrm flipH="1">
              <a:off x="10358055" y="934795"/>
              <a:ext cx="369662" cy="36735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 userDrawn="1"/>
          </p:nvSpPr>
          <p:spPr>
            <a:xfrm flipH="1">
              <a:off x="11490854" y="1086393"/>
              <a:ext cx="369662" cy="36735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 userDrawn="1"/>
          </p:nvSpPr>
          <p:spPr>
            <a:xfrm flipH="1">
              <a:off x="10923845" y="959672"/>
              <a:ext cx="369662" cy="36735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 userDrawn="1"/>
          </p:nvSpPr>
          <p:spPr>
            <a:xfrm flipH="1">
              <a:off x="9739410" y="320083"/>
              <a:ext cx="369662" cy="36735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 userDrawn="1"/>
          </p:nvSpPr>
          <p:spPr>
            <a:xfrm flipH="1">
              <a:off x="11597470" y="2375848"/>
              <a:ext cx="369662" cy="36735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9" idx="5"/>
              <a:endCxn id="10" idx="2"/>
            </p:cNvCxnSpPr>
            <p:nvPr userDrawn="1"/>
          </p:nvCxnSpPr>
          <p:spPr>
            <a:xfrm flipH="1" flipV="1">
              <a:off x="11084731" y="503759"/>
              <a:ext cx="481397" cy="178538"/>
            </a:xfrm>
            <a:prstGeom prst="line">
              <a:avLst/>
            </a:prstGeom>
            <a:ln w="1905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9" idx="5"/>
              <a:endCxn id="16" idx="0"/>
            </p:cNvCxnSpPr>
            <p:nvPr userDrawn="1"/>
          </p:nvCxnSpPr>
          <p:spPr>
            <a:xfrm>
              <a:off x="11566128" y="682297"/>
              <a:ext cx="109557" cy="404096"/>
            </a:xfrm>
            <a:prstGeom prst="line">
              <a:avLst/>
            </a:prstGeom>
            <a:ln w="1905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5"/>
              <a:endCxn id="17" idx="1"/>
            </p:cNvCxnSpPr>
            <p:nvPr userDrawn="1"/>
          </p:nvCxnSpPr>
          <p:spPr>
            <a:xfrm flipH="1">
              <a:off x="11239371" y="682297"/>
              <a:ext cx="326757" cy="331172"/>
            </a:xfrm>
            <a:prstGeom prst="line">
              <a:avLst/>
            </a:prstGeom>
            <a:ln w="1905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6" idx="4"/>
              <a:endCxn id="11" idx="0"/>
            </p:cNvCxnSpPr>
            <p:nvPr userDrawn="1"/>
          </p:nvCxnSpPr>
          <p:spPr>
            <a:xfrm>
              <a:off x="11675686" y="1453745"/>
              <a:ext cx="145294" cy="214771"/>
            </a:xfrm>
            <a:prstGeom prst="line">
              <a:avLst/>
            </a:prstGeom>
            <a:ln w="1905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6" idx="4"/>
              <a:endCxn id="12" idx="1"/>
            </p:cNvCxnSpPr>
            <p:nvPr userDrawn="1"/>
          </p:nvCxnSpPr>
          <p:spPr>
            <a:xfrm flipH="1">
              <a:off x="11424202" y="1453745"/>
              <a:ext cx="251483" cy="204451"/>
            </a:xfrm>
            <a:prstGeom prst="line">
              <a:avLst/>
            </a:prstGeom>
            <a:ln w="1905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1" idx="4"/>
              <a:endCxn id="19" idx="0"/>
            </p:cNvCxnSpPr>
            <p:nvPr userDrawn="1"/>
          </p:nvCxnSpPr>
          <p:spPr>
            <a:xfrm flipH="1">
              <a:off x="11782301" y="2035869"/>
              <a:ext cx="38679" cy="339979"/>
            </a:xfrm>
            <a:prstGeom prst="line">
              <a:avLst/>
            </a:prstGeom>
            <a:ln w="1905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0" idx="6"/>
              <a:endCxn id="18" idx="2"/>
            </p:cNvCxnSpPr>
            <p:nvPr userDrawn="1"/>
          </p:nvCxnSpPr>
          <p:spPr>
            <a:xfrm flipH="1">
              <a:off x="10109072" y="503759"/>
              <a:ext cx="605996" cy="0"/>
            </a:xfrm>
            <a:prstGeom prst="line">
              <a:avLst/>
            </a:prstGeom>
            <a:ln w="1905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0" idx="6"/>
              <a:endCxn id="13" idx="1"/>
            </p:cNvCxnSpPr>
            <p:nvPr userDrawn="1"/>
          </p:nvCxnSpPr>
          <p:spPr>
            <a:xfrm flipH="1">
              <a:off x="10149652" y="503759"/>
              <a:ext cx="565417" cy="329986"/>
            </a:xfrm>
            <a:prstGeom prst="line">
              <a:avLst/>
            </a:prstGeom>
            <a:ln w="1905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0" idx="6"/>
              <a:endCxn id="15" idx="0"/>
            </p:cNvCxnSpPr>
            <p:nvPr userDrawn="1"/>
          </p:nvCxnSpPr>
          <p:spPr>
            <a:xfrm flipH="1">
              <a:off x="10542886" y="503759"/>
              <a:ext cx="172183" cy="431036"/>
            </a:xfrm>
            <a:prstGeom prst="line">
              <a:avLst/>
            </a:prstGeom>
            <a:ln w="1905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8" idx="6"/>
              <a:endCxn id="8" idx="2"/>
            </p:cNvCxnSpPr>
            <p:nvPr userDrawn="1"/>
          </p:nvCxnSpPr>
          <p:spPr>
            <a:xfrm flipH="1" flipV="1">
              <a:off x="9390204" y="477043"/>
              <a:ext cx="349206" cy="26716"/>
            </a:xfrm>
            <a:prstGeom prst="line">
              <a:avLst/>
            </a:prstGeom>
            <a:ln w="1905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8" idx="6"/>
              <a:endCxn id="14" idx="1"/>
            </p:cNvCxnSpPr>
            <p:nvPr userDrawn="1"/>
          </p:nvCxnSpPr>
          <p:spPr>
            <a:xfrm flipH="1">
              <a:off x="9336068" y="503759"/>
              <a:ext cx="403342" cy="328391"/>
            </a:xfrm>
            <a:prstGeom prst="line">
              <a:avLst/>
            </a:prstGeom>
            <a:ln w="1905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99" y="277993"/>
            <a:ext cx="1801593" cy="2048307"/>
          </a:xfrm>
          <a:prstGeom prst="rect">
            <a:avLst/>
          </a:prstGeom>
        </p:spPr>
      </p:pic>
      <p:sp>
        <p:nvSpPr>
          <p:cNvPr id="32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1515518" y="6309602"/>
            <a:ext cx="466932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2E8D73B-CDF2-42B4-89CE-3BEEE681DAA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956316" y="4562475"/>
            <a:ext cx="9391651" cy="0"/>
          </a:xfrm>
          <a:prstGeom prst="line">
            <a:avLst/>
          </a:prstGeom>
          <a:ln w="50800">
            <a:solidFill>
              <a:srgbClr val="2E75B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722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421" y="252227"/>
            <a:ext cx="1066418" cy="1212456"/>
          </a:xfrm>
          <a:prstGeom prst="rect">
            <a:avLst/>
          </a:prstGeom>
        </p:spPr>
      </p:pic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5518" y="6309602"/>
            <a:ext cx="466932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2E8D73B-CDF2-42B4-89CE-3BEEE681DAA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9" name="Group 58"/>
          <p:cNvGrpSpPr/>
          <p:nvPr userDrawn="1"/>
        </p:nvGrpSpPr>
        <p:grpSpPr>
          <a:xfrm>
            <a:off x="10388075" y="4606514"/>
            <a:ext cx="1649076" cy="2178282"/>
            <a:chOff x="10388075" y="4606514"/>
            <a:chExt cx="1649076" cy="2178282"/>
          </a:xfrm>
        </p:grpSpPr>
        <p:sp>
          <p:nvSpPr>
            <p:cNvPr id="60" name="Oval 59"/>
            <p:cNvSpPr/>
            <p:nvPr userDrawn="1"/>
          </p:nvSpPr>
          <p:spPr>
            <a:xfrm rot="5400000" flipH="1">
              <a:off x="11506404" y="6244290"/>
              <a:ext cx="484632" cy="48332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 userDrawn="1"/>
          </p:nvSpPr>
          <p:spPr>
            <a:xfrm rot="5400000" flipH="1">
              <a:off x="11682972" y="5545348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 userDrawn="1"/>
          </p:nvSpPr>
          <p:spPr>
            <a:xfrm rot="5400000" flipH="1">
              <a:off x="10386965" y="6430617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 userDrawn="1"/>
          </p:nvSpPr>
          <p:spPr>
            <a:xfrm rot="5400000" flipH="1">
              <a:off x="10448590" y="5923651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 userDrawn="1"/>
          </p:nvSpPr>
          <p:spPr>
            <a:xfrm rot="5400000" flipH="1">
              <a:off x="11240986" y="4698656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 userDrawn="1"/>
          </p:nvSpPr>
          <p:spPr>
            <a:xfrm rot="5400000" flipH="1">
              <a:off x="11092160" y="5202214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 userDrawn="1"/>
          </p:nvSpPr>
          <p:spPr>
            <a:xfrm rot="5400000" flipH="1">
              <a:off x="10946456" y="6290971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 userDrawn="1"/>
          </p:nvSpPr>
          <p:spPr>
            <a:xfrm rot="5400000" flipH="1">
              <a:off x="11068250" y="5746007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 userDrawn="1"/>
          </p:nvSpPr>
          <p:spPr>
            <a:xfrm rot="5400000" flipH="1">
              <a:off x="11682972" y="4607624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Connector 68"/>
            <p:cNvCxnSpPr>
              <a:stCxn id="60" idx="5"/>
              <a:endCxn id="61" idx="2"/>
            </p:cNvCxnSpPr>
            <p:nvPr userDrawn="1"/>
          </p:nvCxnSpPr>
          <p:spPr>
            <a:xfrm flipV="1">
              <a:off x="11577838" y="5899527"/>
              <a:ext cx="282778" cy="415083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0" idx="5"/>
              <a:endCxn id="66" idx="0"/>
            </p:cNvCxnSpPr>
            <p:nvPr userDrawn="1"/>
          </p:nvCxnSpPr>
          <p:spPr>
            <a:xfrm flipH="1">
              <a:off x="11300635" y="6314610"/>
              <a:ext cx="277203" cy="152895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0" idx="5"/>
              <a:endCxn id="67" idx="1"/>
            </p:cNvCxnSpPr>
            <p:nvPr userDrawn="1"/>
          </p:nvCxnSpPr>
          <p:spPr>
            <a:xfrm flipH="1" flipV="1">
              <a:off x="11370722" y="6048155"/>
              <a:ext cx="207116" cy="266455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6" idx="4"/>
              <a:endCxn id="62" idx="0"/>
            </p:cNvCxnSpPr>
            <p:nvPr userDrawn="1"/>
          </p:nvCxnSpPr>
          <p:spPr>
            <a:xfrm rot="5400000">
              <a:off x="10774531" y="6434118"/>
              <a:ext cx="139646" cy="20642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6" idx="4"/>
              <a:endCxn id="63" idx="1"/>
            </p:cNvCxnSpPr>
            <p:nvPr userDrawn="1"/>
          </p:nvCxnSpPr>
          <p:spPr>
            <a:xfrm rot="5400000" flipH="1">
              <a:off x="10728461" y="6248401"/>
              <a:ext cx="241705" cy="196503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61" idx="6"/>
              <a:endCxn id="68" idx="2"/>
            </p:cNvCxnSpPr>
            <p:nvPr userDrawn="1"/>
          </p:nvCxnSpPr>
          <p:spPr>
            <a:xfrm rot="5400000" flipH="1">
              <a:off x="11569398" y="5253020"/>
              <a:ext cx="582435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61" idx="6"/>
              <a:endCxn id="64" idx="1"/>
            </p:cNvCxnSpPr>
            <p:nvPr userDrawn="1"/>
          </p:nvCxnSpPr>
          <p:spPr>
            <a:xfrm rot="5400000" flipH="1">
              <a:off x="11430321" y="5113943"/>
              <a:ext cx="543434" cy="31715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61" idx="6"/>
              <a:endCxn id="65" idx="0"/>
            </p:cNvCxnSpPr>
            <p:nvPr userDrawn="1"/>
          </p:nvCxnSpPr>
          <p:spPr>
            <a:xfrm rot="5400000" flipH="1">
              <a:off x="11570733" y="5254355"/>
              <a:ext cx="165488" cy="414277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Straight Connector 76"/>
          <p:cNvCxnSpPr/>
          <p:nvPr userDrawn="1"/>
        </p:nvCxnSpPr>
        <p:spPr>
          <a:xfrm>
            <a:off x="838200" y="1690688"/>
            <a:ext cx="10047221" cy="0"/>
          </a:xfrm>
          <a:prstGeom prst="line">
            <a:avLst/>
          </a:prstGeom>
          <a:ln w="50800">
            <a:solidFill>
              <a:srgbClr val="ADCD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35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04563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421" y="252227"/>
            <a:ext cx="1066418" cy="1212456"/>
          </a:xfrm>
          <a:prstGeom prst="rect">
            <a:avLst/>
          </a:prstGeom>
        </p:spPr>
      </p:pic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5518" y="6309602"/>
            <a:ext cx="466932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2E8D73B-CDF2-42B4-89CE-3BEEE681DAA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10388075" y="4606514"/>
            <a:ext cx="1649076" cy="2178282"/>
            <a:chOff x="10388075" y="4606514"/>
            <a:chExt cx="1649076" cy="2178282"/>
          </a:xfrm>
        </p:grpSpPr>
        <p:sp>
          <p:nvSpPr>
            <p:cNvPr id="38" name="Oval 37"/>
            <p:cNvSpPr/>
            <p:nvPr userDrawn="1"/>
          </p:nvSpPr>
          <p:spPr>
            <a:xfrm rot="5400000" flipH="1">
              <a:off x="11506404" y="6244290"/>
              <a:ext cx="484632" cy="48332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 userDrawn="1"/>
          </p:nvSpPr>
          <p:spPr>
            <a:xfrm rot="5400000" flipH="1">
              <a:off x="11682972" y="5545348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 userDrawn="1"/>
          </p:nvSpPr>
          <p:spPr>
            <a:xfrm rot="5400000" flipH="1">
              <a:off x="10386965" y="6430617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 userDrawn="1"/>
          </p:nvSpPr>
          <p:spPr>
            <a:xfrm rot="5400000" flipH="1">
              <a:off x="10448590" y="5923651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 userDrawn="1"/>
          </p:nvSpPr>
          <p:spPr>
            <a:xfrm rot="5400000" flipH="1">
              <a:off x="11240986" y="4698656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 userDrawn="1"/>
          </p:nvSpPr>
          <p:spPr>
            <a:xfrm rot="5400000" flipH="1">
              <a:off x="11092160" y="5202214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 userDrawn="1"/>
          </p:nvSpPr>
          <p:spPr>
            <a:xfrm rot="5400000" flipH="1">
              <a:off x="10946456" y="6290971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 userDrawn="1"/>
          </p:nvSpPr>
          <p:spPr>
            <a:xfrm rot="5400000" flipH="1">
              <a:off x="11068250" y="5746007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 userDrawn="1"/>
          </p:nvSpPr>
          <p:spPr>
            <a:xfrm rot="5400000" flipH="1">
              <a:off x="11682972" y="4607624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38" idx="5"/>
              <a:endCxn id="39" idx="2"/>
            </p:cNvCxnSpPr>
            <p:nvPr userDrawn="1"/>
          </p:nvCxnSpPr>
          <p:spPr>
            <a:xfrm flipV="1">
              <a:off x="11577838" y="5899527"/>
              <a:ext cx="282778" cy="415083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8" idx="5"/>
              <a:endCxn id="44" idx="0"/>
            </p:cNvCxnSpPr>
            <p:nvPr userDrawn="1"/>
          </p:nvCxnSpPr>
          <p:spPr>
            <a:xfrm flipH="1">
              <a:off x="11300635" y="6314610"/>
              <a:ext cx="277203" cy="152895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38" idx="5"/>
              <a:endCxn id="45" idx="1"/>
            </p:cNvCxnSpPr>
            <p:nvPr userDrawn="1"/>
          </p:nvCxnSpPr>
          <p:spPr>
            <a:xfrm flipH="1" flipV="1">
              <a:off x="11370722" y="6048155"/>
              <a:ext cx="207116" cy="266455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4" idx="4"/>
              <a:endCxn id="40" idx="0"/>
            </p:cNvCxnSpPr>
            <p:nvPr userDrawn="1"/>
          </p:nvCxnSpPr>
          <p:spPr>
            <a:xfrm rot="5400000">
              <a:off x="10774531" y="6434118"/>
              <a:ext cx="139646" cy="20642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4" idx="4"/>
              <a:endCxn id="41" idx="1"/>
            </p:cNvCxnSpPr>
            <p:nvPr userDrawn="1"/>
          </p:nvCxnSpPr>
          <p:spPr>
            <a:xfrm rot="5400000" flipH="1">
              <a:off x="10728461" y="6248401"/>
              <a:ext cx="241705" cy="196503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39" idx="6"/>
              <a:endCxn id="46" idx="2"/>
            </p:cNvCxnSpPr>
            <p:nvPr userDrawn="1"/>
          </p:nvCxnSpPr>
          <p:spPr>
            <a:xfrm rot="5400000" flipH="1">
              <a:off x="11569398" y="5253020"/>
              <a:ext cx="582435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39" idx="6"/>
              <a:endCxn id="42" idx="1"/>
            </p:cNvCxnSpPr>
            <p:nvPr userDrawn="1"/>
          </p:nvCxnSpPr>
          <p:spPr>
            <a:xfrm rot="5400000" flipH="1">
              <a:off x="11430321" y="5113943"/>
              <a:ext cx="543434" cy="31715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39" idx="6"/>
              <a:endCxn id="43" idx="0"/>
            </p:cNvCxnSpPr>
            <p:nvPr userDrawn="1"/>
          </p:nvCxnSpPr>
          <p:spPr>
            <a:xfrm rot="5400000" flipH="1">
              <a:off x="11570733" y="5254355"/>
              <a:ext cx="165488" cy="414277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/>
          <p:cNvCxnSpPr/>
          <p:nvPr userDrawn="1"/>
        </p:nvCxnSpPr>
        <p:spPr>
          <a:xfrm>
            <a:off x="838200" y="1690688"/>
            <a:ext cx="10047221" cy="0"/>
          </a:xfrm>
          <a:prstGeom prst="line">
            <a:avLst/>
          </a:prstGeom>
          <a:ln w="50800">
            <a:solidFill>
              <a:srgbClr val="ADCD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490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722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421" y="252227"/>
            <a:ext cx="1066418" cy="1212456"/>
          </a:xfrm>
          <a:prstGeom prst="rect">
            <a:avLst/>
          </a:prstGeom>
        </p:spPr>
      </p:pic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5518" y="6309602"/>
            <a:ext cx="466932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2E8D73B-CDF2-42B4-89CE-3BEEE681DAA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10388075" y="4606514"/>
            <a:ext cx="1649076" cy="2178282"/>
            <a:chOff x="10388075" y="4606514"/>
            <a:chExt cx="1649076" cy="2178282"/>
          </a:xfrm>
        </p:grpSpPr>
        <p:sp>
          <p:nvSpPr>
            <p:cNvPr id="34" name="Oval 33"/>
            <p:cNvSpPr/>
            <p:nvPr userDrawn="1"/>
          </p:nvSpPr>
          <p:spPr>
            <a:xfrm rot="5400000" flipH="1">
              <a:off x="11506404" y="6244290"/>
              <a:ext cx="484632" cy="48332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 userDrawn="1"/>
          </p:nvSpPr>
          <p:spPr>
            <a:xfrm rot="5400000" flipH="1">
              <a:off x="11682972" y="5545348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 userDrawn="1"/>
          </p:nvSpPr>
          <p:spPr>
            <a:xfrm rot="5400000" flipH="1">
              <a:off x="10386965" y="6430617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 userDrawn="1"/>
          </p:nvSpPr>
          <p:spPr>
            <a:xfrm rot="5400000" flipH="1">
              <a:off x="10448590" y="5923651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 userDrawn="1"/>
          </p:nvSpPr>
          <p:spPr>
            <a:xfrm rot="5400000" flipH="1">
              <a:off x="11240986" y="4698656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 userDrawn="1"/>
          </p:nvSpPr>
          <p:spPr>
            <a:xfrm rot="5400000" flipH="1">
              <a:off x="11092160" y="5202214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 userDrawn="1"/>
          </p:nvSpPr>
          <p:spPr>
            <a:xfrm rot="5400000" flipH="1">
              <a:off x="10946456" y="6290971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 userDrawn="1"/>
          </p:nvSpPr>
          <p:spPr>
            <a:xfrm rot="5400000" flipH="1">
              <a:off x="11068250" y="5746007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 userDrawn="1"/>
          </p:nvSpPr>
          <p:spPr>
            <a:xfrm rot="5400000" flipH="1">
              <a:off x="11682972" y="4607624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>
              <a:stCxn id="34" idx="5"/>
              <a:endCxn id="35" idx="2"/>
            </p:cNvCxnSpPr>
            <p:nvPr userDrawn="1"/>
          </p:nvCxnSpPr>
          <p:spPr>
            <a:xfrm flipV="1">
              <a:off x="11577838" y="5899527"/>
              <a:ext cx="282778" cy="415083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4" idx="5"/>
              <a:endCxn id="40" idx="0"/>
            </p:cNvCxnSpPr>
            <p:nvPr userDrawn="1"/>
          </p:nvCxnSpPr>
          <p:spPr>
            <a:xfrm flipH="1">
              <a:off x="11300635" y="6314610"/>
              <a:ext cx="277203" cy="152895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4" idx="5"/>
              <a:endCxn id="41" idx="1"/>
            </p:cNvCxnSpPr>
            <p:nvPr userDrawn="1"/>
          </p:nvCxnSpPr>
          <p:spPr>
            <a:xfrm flipH="1" flipV="1">
              <a:off x="11370722" y="6048155"/>
              <a:ext cx="207116" cy="266455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40" idx="4"/>
              <a:endCxn id="36" idx="0"/>
            </p:cNvCxnSpPr>
            <p:nvPr userDrawn="1"/>
          </p:nvCxnSpPr>
          <p:spPr>
            <a:xfrm rot="5400000">
              <a:off x="10774531" y="6434118"/>
              <a:ext cx="139646" cy="20642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40" idx="4"/>
              <a:endCxn id="37" idx="1"/>
            </p:cNvCxnSpPr>
            <p:nvPr userDrawn="1"/>
          </p:nvCxnSpPr>
          <p:spPr>
            <a:xfrm rot="5400000" flipH="1">
              <a:off x="10728461" y="6248401"/>
              <a:ext cx="241705" cy="196503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5" idx="6"/>
              <a:endCxn id="42" idx="2"/>
            </p:cNvCxnSpPr>
            <p:nvPr userDrawn="1"/>
          </p:nvCxnSpPr>
          <p:spPr>
            <a:xfrm rot="5400000" flipH="1">
              <a:off x="11569398" y="5253020"/>
              <a:ext cx="582435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35" idx="6"/>
              <a:endCxn id="38" idx="1"/>
            </p:cNvCxnSpPr>
            <p:nvPr userDrawn="1"/>
          </p:nvCxnSpPr>
          <p:spPr>
            <a:xfrm rot="5400000" flipH="1">
              <a:off x="11430321" y="5113943"/>
              <a:ext cx="543434" cy="31715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5" idx="6"/>
              <a:endCxn id="39" idx="0"/>
            </p:cNvCxnSpPr>
            <p:nvPr userDrawn="1"/>
          </p:nvCxnSpPr>
          <p:spPr>
            <a:xfrm rot="5400000" flipH="1">
              <a:off x="11570733" y="5254355"/>
              <a:ext cx="165488" cy="414277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Connector 50"/>
          <p:cNvCxnSpPr/>
          <p:nvPr userDrawn="1"/>
        </p:nvCxnSpPr>
        <p:spPr>
          <a:xfrm>
            <a:off x="838200" y="1690688"/>
            <a:ext cx="10047221" cy="0"/>
          </a:xfrm>
          <a:prstGeom prst="line">
            <a:avLst/>
          </a:prstGeom>
          <a:ln w="50800">
            <a:solidFill>
              <a:srgbClr val="ADCD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40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5518" y="6309602"/>
            <a:ext cx="466932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2E8D73B-CDF2-42B4-89CE-3BEEE681DAA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421" y="252227"/>
            <a:ext cx="1066418" cy="121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13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047221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8" name="Picture 6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421" y="252227"/>
            <a:ext cx="1066418" cy="1212456"/>
          </a:xfrm>
          <a:prstGeom prst="rect">
            <a:avLst/>
          </a:prstGeom>
        </p:spPr>
      </p:pic>
      <p:sp>
        <p:nvSpPr>
          <p:cNvPr id="31" name="TextBox 30"/>
          <p:cNvSpPr txBox="1"/>
          <p:nvPr userDrawn="1"/>
        </p:nvSpPr>
        <p:spPr>
          <a:xfrm>
            <a:off x="816321" y="6309602"/>
            <a:ext cx="6599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Division of Disease Control and Health Protection</a:t>
            </a:r>
          </a:p>
        </p:txBody>
      </p:sp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5518" y="6309602"/>
            <a:ext cx="466932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2E8D73B-CDF2-42B4-89CE-3BEEE681DAA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7" name="Group 56"/>
          <p:cNvGrpSpPr/>
          <p:nvPr userDrawn="1"/>
        </p:nvGrpSpPr>
        <p:grpSpPr>
          <a:xfrm>
            <a:off x="10388075" y="4606514"/>
            <a:ext cx="1649076" cy="2178282"/>
            <a:chOff x="10388075" y="4606514"/>
            <a:chExt cx="1649076" cy="2178282"/>
          </a:xfrm>
        </p:grpSpPr>
        <p:sp>
          <p:nvSpPr>
            <p:cNvPr id="58" name="Oval 57"/>
            <p:cNvSpPr/>
            <p:nvPr userDrawn="1"/>
          </p:nvSpPr>
          <p:spPr>
            <a:xfrm rot="5400000" flipH="1">
              <a:off x="11506404" y="6244290"/>
              <a:ext cx="484632" cy="48332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 userDrawn="1"/>
          </p:nvSpPr>
          <p:spPr>
            <a:xfrm rot="5400000" flipH="1">
              <a:off x="11682972" y="5545348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 userDrawn="1"/>
          </p:nvSpPr>
          <p:spPr>
            <a:xfrm rot="5400000" flipH="1">
              <a:off x="10386965" y="6430617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 userDrawn="1"/>
          </p:nvSpPr>
          <p:spPr>
            <a:xfrm rot="5400000" flipH="1">
              <a:off x="10448590" y="5923651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 userDrawn="1"/>
          </p:nvSpPr>
          <p:spPr>
            <a:xfrm rot="5400000" flipH="1">
              <a:off x="11240986" y="4698656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 userDrawn="1"/>
          </p:nvSpPr>
          <p:spPr>
            <a:xfrm rot="5400000" flipH="1">
              <a:off x="11092160" y="5202214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 userDrawn="1"/>
          </p:nvSpPr>
          <p:spPr>
            <a:xfrm rot="5400000" flipH="1">
              <a:off x="10946456" y="6290971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 userDrawn="1"/>
          </p:nvSpPr>
          <p:spPr>
            <a:xfrm rot="5400000" flipH="1">
              <a:off x="11068250" y="5746007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 userDrawn="1"/>
          </p:nvSpPr>
          <p:spPr>
            <a:xfrm rot="5400000" flipH="1">
              <a:off x="11682972" y="4607624"/>
              <a:ext cx="355289" cy="35306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>
              <a:stCxn id="58" idx="5"/>
              <a:endCxn id="59" idx="2"/>
            </p:cNvCxnSpPr>
            <p:nvPr userDrawn="1"/>
          </p:nvCxnSpPr>
          <p:spPr>
            <a:xfrm flipV="1">
              <a:off x="11577838" y="5899527"/>
              <a:ext cx="282778" cy="415083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58" idx="5"/>
              <a:endCxn id="64" idx="0"/>
            </p:cNvCxnSpPr>
            <p:nvPr userDrawn="1"/>
          </p:nvCxnSpPr>
          <p:spPr>
            <a:xfrm flipH="1">
              <a:off x="11300635" y="6314610"/>
              <a:ext cx="277203" cy="152895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58" idx="5"/>
              <a:endCxn id="65" idx="1"/>
            </p:cNvCxnSpPr>
            <p:nvPr userDrawn="1"/>
          </p:nvCxnSpPr>
          <p:spPr>
            <a:xfrm flipH="1" flipV="1">
              <a:off x="11370722" y="6048155"/>
              <a:ext cx="207116" cy="266455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4" idx="4"/>
              <a:endCxn id="60" idx="0"/>
            </p:cNvCxnSpPr>
            <p:nvPr userDrawn="1"/>
          </p:nvCxnSpPr>
          <p:spPr>
            <a:xfrm rot="5400000">
              <a:off x="10774531" y="6434118"/>
              <a:ext cx="139646" cy="20642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4" idx="4"/>
              <a:endCxn id="61" idx="1"/>
            </p:cNvCxnSpPr>
            <p:nvPr userDrawn="1"/>
          </p:nvCxnSpPr>
          <p:spPr>
            <a:xfrm rot="5400000" flipH="1">
              <a:off x="10728461" y="6248401"/>
              <a:ext cx="241705" cy="196503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59" idx="6"/>
              <a:endCxn id="66" idx="2"/>
            </p:cNvCxnSpPr>
            <p:nvPr userDrawn="1"/>
          </p:nvCxnSpPr>
          <p:spPr>
            <a:xfrm rot="5400000" flipH="1">
              <a:off x="11569398" y="5253020"/>
              <a:ext cx="582435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59" idx="6"/>
              <a:endCxn id="62" idx="1"/>
            </p:cNvCxnSpPr>
            <p:nvPr userDrawn="1"/>
          </p:nvCxnSpPr>
          <p:spPr>
            <a:xfrm rot="5400000" flipH="1">
              <a:off x="11430321" y="5113943"/>
              <a:ext cx="543434" cy="31715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59" idx="6"/>
              <a:endCxn id="63" idx="0"/>
            </p:cNvCxnSpPr>
            <p:nvPr userDrawn="1"/>
          </p:nvCxnSpPr>
          <p:spPr>
            <a:xfrm rot="5400000" flipH="1">
              <a:off x="11570733" y="5254355"/>
              <a:ext cx="165488" cy="414277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 userDrawn="1"/>
        </p:nvCxnSpPr>
        <p:spPr>
          <a:xfrm>
            <a:off x="838200" y="1690688"/>
            <a:ext cx="10047221" cy="0"/>
          </a:xfrm>
          <a:prstGeom prst="line">
            <a:avLst/>
          </a:prstGeom>
          <a:ln w="50800">
            <a:solidFill>
              <a:srgbClr val="ADCD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59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62125"/>
            <a:ext cx="105156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6309601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5518" y="6309602"/>
            <a:ext cx="466932" cy="365125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2E8D73B-CDF2-42B4-89CE-3BEEE681DA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6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nc.cdc.gov/travel/yellowbook/2018/infectious-diseases-related-to-travel/hepatitis-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7824" y="2234814"/>
            <a:ext cx="9391651" cy="1380256"/>
          </a:xfrm>
        </p:spPr>
        <p:txBody>
          <a:bodyPr/>
          <a:lstStyle/>
          <a:p>
            <a:r>
              <a:rPr lang="en-US" b="1" dirty="0"/>
              <a:t>Hepatitis 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John J. Lanza, MD, PhD, MPH, FAAP, FHPS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Director, Florida Department of Health-Escambia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22120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9659"/>
            <a:ext cx="10515600" cy="4476750"/>
          </a:xfrm>
        </p:spPr>
        <p:txBody>
          <a:bodyPr>
            <a:normAutofit/>
          </a:bodyPr>
          <a:lstStyle/>
          <a:p>
            <a:r>
              <a:rPr lang="en-US" b="1" dirty="0"/>
              <a:t>Although there is no cure for hepatitis A, it is a short term illness.</a:t>
            </a:r>
          </a:p>
          <a:p>
            <a:r>
              <a:rPr lang="en-US" b="1" dirty="0"/>
              <a:t>Management of the illness includes treating the symptoms and other effects on the body.</a:t>
            </a:r>
          </a:p>
          <a:p>
            <a:r>
              <a:rPr lang="en-US" b="1" dirty="0"/>
              <a:t>Complications are rare but can occur and require seeing a doctor or even staying in a hospital.</a:t>
            </a:r>
          </a:p>
          <a:p>
            <a:r>
              <a:rPr lang="en-US" b="1" dirty="0"/>
              <a:t>Although rare, full liver infection and inflammation is the most severe complication with mortality estimates up to 80%.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397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Disinfection 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HAV is inactivated by many common disinfecting chemicals, including: </a:t>
            </a:r>
          </a:p>
          <a:p>
            <a:r>
              <a:rPr lang="en-US" b="1" dirty="0"/>
              <a:t>Bleach Mix (information on next slide)</a:t>
            </a:r>
          </a:p>
          <a:p>
            <a:r>
              <a:rPr lang="en-US" b="1" dirty="0"/>
              <a:t>Ammonium formulations containing 23% hydrochloric acid (HCl), found in many toilet bowl cleaners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Review the product label to ensure it states effective against hepatitis 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317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Bleach Dilution Disinfectant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Mix 1 &amp; 2/3 cups bleach into 1 gallon water, right before use. </a:t>
            </a:r>
          </a:p>
          <a:p>
            <a:r>
              <a:rPr lang="en-US" b="1" dirty="0"/>
              <a:t>Allow 1 minute of contact time and then rinse with water. </a:t>
            </a:r>
          </a:p>
          <a:p>
            <a:r>
              <a:rPr lang="en-US" b="1" dirty="0"/>
              <a:t>Use for stainless steel, food/mouth contact items, tile floors, nonporous surfaces, counters, sinks and toilets.  </a:t>
            </a:r>
          </a:p>
          <a:p>
            <a:r>
              <a:rPr lang="en-US" b="1" dirty="0"/>
              <a:t>Discard bleach dilution disinfectant after use.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858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Prevention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569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Vaccination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787292"/>
            <a:ext cx="10515600" cy="4476750"/>
          </a:xfrm>
        </p:spPr>
        <p:txBody>
          <a:bodyPr>
            <a:normAutofit/>
          </a:bodyPr>
          <a:lstStyle/>
          <a:p>
            <a:r>
              <a:rPr lang="en-US" b="1" dirty="0"/>
              <a:t>The best way to prevent hepatitis A infection is vaccination</a:t>
            </a:r>
          </a:p>
          <a:p>
            <a:r>
              <a:rPr lang="en-US" b="1" dirty="0"/>
              <a:t>In 2006, the vaccine was added to the childhood vaccination schedule</a:t>
            </a:r>
          </a:p>
          <a:p>
            <a:r>
              <a:rPr lang="en-US" b="1" dirty="0"/>
              <a:t>Hepatitis A vaccines are safe and effective (95-100%)</a:t>
            </a:r>
          </a:p>
          <a:p>
            <a:r>
              <a:rPr lang="en-US" b="1" dirty="0"/>
              <a:t>Provided as a two doses series at least six months apart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D44506-0757-4323-BAB5-F05EDEB17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637" y="4431528"/>
            <a:ext cx="2755266" cy="206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28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Who should get vaccinated?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All children at age 1 year</a:t>
            </a:r>
          </a:p>
          <a:p>
            <a:r>
              <a:rPr lang="en-US" b="1" dirty="0"/>
              <a:t>Travelers to countries where hepatitis A is </a:t>
            </a:r>
            <a:r>
              <a:rPr lang="en-US" b="1" dirty="0">
                <a:hlinkClick r:id="rId3"/>
              </a:rPr>
              <a:t>common</a:t>
            </a:r>
            <a:endParaRPr lang="en-US" b="1" dirty="0"/>
          </a:p>
          <a:p>
            <a:r>
              <a:rPr lang="en-US" b="1" dirty="0"/>
              <a:t>Families and caregivers of adoptees from countries where hepatitis A is </a:t>
            </a:r>
            <a:r>
              <a:rPr lang="en-US" b="1" dirty="0">
                <a:hlinkClick r:id="rId3"/>
              </a:rPr>
              <a:t>common</a:t>
            </a:r>
            <a:endParaRPr lang="en-US" b="1" dirty="0"/>
          </a:p>
          <a:p>
            <a:r>
              <a:rPr lang="en-US" b="1" dirty="0"/>
              <a:t>Men who have sex with men</a:t>
            </a:r>
          </a:p>
          <a:p>
            <a:r>
              <a:rPr lang="en-US" b="1" dirty="0"/>
              <a:t>Persons who use recreational drugs (injection and non-injection)</a:t>
            </a:r>
          </a:p>
          <a:p>
            <a:r>
              <a:rPr lang="en-US" b="1" dirty="0"/>
              <a:t>Persons experiencing homelessness</a:t>
            </a:r>
          </a:p>
          <a:p>
            <a:r>
              <a:rPr lang="en-US" b="1" dirty="0"/>
              <a:t>Persons with chronic liver disease</a:t>
            </a:r>
          </a:p>
          <a:p>
            <a:r>
              <a:rPr lang="en-US" b="1" dirty="0"/>
              <a:t>Persons with clotting-factor disorders</a:t>
            </a:r>
          </a:p>
          <a:p>
            <a:r>
              <a:rPr lang="en-US" b="1" dirty="0"/>
              <a:t>Persons with direct contact with others who have hepatitis A</a:t>
            </a:r>
          </a:p>
          <a:p>
            <a:r>
              <a:rPr lang="en-US" b="1" dirty="0"/>
              <a:t>Anyone wishing to obtain immunity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684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Prevention for Persons with Hepatitis A Virus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Persons with hepatitis A infection can spread the virus:</a:t>
            </a:r>
          </a:p>
          <a:p>
            <a:pPr lvl="1"/>
            <a:r>
              <a:rPr lang="en-US" b="1" dirty="0"/>
              <a:t>2 weeks prior to the onset of jaundice (yellow eyes/skin), and</a:t>
            </a:r>
          </a:p>
          <a:p>
            <a:pPr lvl="1"/>
            <a:r>
              <a:rPr lang="en-US" b="1" dirty="0"/>
              <a:t>1 week after symptom onset.</a:t>
            </a:r>
          </a:p>
          <a:p>
            <a:r>
              <a:rPr lang="en-US" b="1" dirty="0"/>
              <a:t>Good hand hygiene is important in preventing transmission.</a:t>
            </a:r>
          </a:p>
          <a:p>
            <a:pPr lvl="1"/>
            <a:r>
              <a:rPr lang="en-US" b="1" dirty="0"/>
              <a:t>Thoroughly wash hands with soap and running water after using the bathroom. </a:t>
            </a:r>
          </a:p>
          <a:p>
            <a:r>
              <a:rPr lang="en-US" b="1" dirty="0"/>
              <a:t>Avoid preparing food for others. </a:t>
            </a:r>
          </a:p>
          <a:p>
            <a:r>
              <a:rPr lang="en-US" b="1" dirty="0"/>
              <a:t>Avoid any sexual activities where contact with fecal matter is likely.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6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Prevention after Exposure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People who have been exposed to hepatitis A and have not been vaccinated should receive the hepatitis A vaccine as soon as possible after exposure, ideally within 2 weeks.</a:t>
            </a:r>
          </a:p>
          <a:p>
            <a:endParaRPr lang="en-US" b="1" dirty="0"/>
          </a:p>
          <a:p>
            <a:r>
              <a:rPr lang="en-US" b="1" dirty="0"/>
              <a:t>People may also receive Immune globulin (antibody) to prevent infection, especially if they have a contraindication to vaccine or other medical problems.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061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Disease Trends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84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Pre-Vaccine Era (Before 1996)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Before hepatitis A vaccine was available, infections occurred in large nationwide epidemics.</a:t>
            </a:r>
          </a:p>
          <a:p>
            <a:pPr lvl="1"/>
            <a:r>
              <a:rPr lang="en-US" b="1" dirty="0"/>
              <a:t>In 1971, there were 59,606 cases reported.</a:t>
            </a:r>
          </a:p>
          <a:p>
            <a:r>
              <a:rPr lang="en-US" b="1" dirty="0"/>
              <a:t>Historically, children ages 2–18 years had the highest rates of hepatitis A (15–20 cases per 100,000 population).</a:t>
            </a:r>
          </a:p>
          <a:p>
            <a:r>
              <a:rPr lang="en-US" b="1" dirty="0"/>
              <a:t>Since a vaccine was introduced, rates have decreased by </a:t>
            </a:r>
            <a:br>
              <a:rPr lang="en-US" b="1" dirty="0"/>
            </a:br>
            <a:r>
              <a:rPr lang="en-US" b="1" dirty="0"/>
              <a:t>more than 95%.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3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Disease overview</a:t>
            </a:r>
          </a:p>
          <a:p>
            <a:r>
              <a:rPr lang="en-US" b="1" dirty="0"/>
              <a:t>How disease is spread and to whom</a:t>
            </a:r>
          </a:p>
          <a:p>
            <a:r>
              <a:rPr lang="en-US" b="1" dirty="0"/>
              <a:t>Prevention</a:t>
            </a:r>
          </a:p>
          <a:p>
            <a:r>
              <a:rPr lang="en-US" b="1" dirty="0"/>
              <a:t>Disease trends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20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Rates of Hepatitis A, United States, 1966–2016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96390"/>
            <a:ext cx="100302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Source: </a:t>
            </a:r>
            <a:r>
              <a:rPr lang="en-US" sz="1100" dirty="0">
                <a:latin typeface="Myriad Pro"/>
              </a:rPr>
              <a:t>National Notifiable Diseases Surveillance System (NNDSS); Armstrong GL. </a:t>
            </a:r>
            <a:r>
              <a:rPr lang="en-US" sz="1100" i="1" dirty="0">
                <a:latin typeface="Myriad Pro"/>
              </a:rPr>
              <a:t>Pediatrics</a:t>
            </a:r>
            <a:r>
              <a:rPr lang="en-US" sz="1100" dirty="0">
                <a:latin typeface="Myriad Pro"/>
              </a:rPr>
              <a:t> 2007;119:e22-9</a:t>
            </a:r>
          </a:p>
          <a:p>
            <a:endParaRPr lang="en-US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7" name="Object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080716"/>
              </p:ext>
            </p:extLst>
          </p:nvPr>
        </p:nvGraphicFramePr>
        <p:xfrm>
          <a:off x="174523" y="1690688"/>
          <a:ext cx="10515600" cy="4618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1496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Rates of Hepatitis A, by Year, United States, 2006–2016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8" r="-167"/>
          <a:stretch/>
        </p:blipFill>
        <p:spPr>
          <a:xfrm>
            <a:off x="2268115" y="2096654"/>
            <a:ext cx="7051375" cy="3852333"/>
          </a:xfrm>
        </p:spPr>
      </p:pic>
      <p:sp>
        <p:nvSpPr>
          <p:cNvPr id="5" name="TextBox 4"/>
          <p:cNvSpPr txBox="1"/>
          <p:nvPr/>
        </p:nvSpPr>
        <p:spPr>
          <a:xfrm>
            <a:off x="0" y="6596390"/>
            <a:ext cx="54528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www.cdc.gov/hepatitis/hav/havfaq.htm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6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Outbreaks Among People Who Use Drugs and/or People Who Are Homeless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Since March 2017, CDC has been monitoring outbreaks of hepatitis A in several states that are spread through person-to-person contact.</a:t>
            </a:r>
          </a:p>
          <a:p>
            <a:r>
              <a:rPr lang="en-US" b="1" dirty="0"/>
              <a:t>The outbreaks have occurred primarily among persons:</a:t>
            </a:r>
          </a:p>
          <a:p>
            <a:pPr lvl="1"/>
            <a:r>
              <a:rPr lang="en-US" b="1" dirty="0"/>
              <a:t>who use injection and non-injection drugs, </a:t>
            </a:r>
          </a:p>
          <a:p>
            <a:pPr lvl="1"/>
            <a:r>
              <a:rPr lang="en-US" b="1" dirty="0"/>
              <a:t>who are homeless and their direct contacts.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756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96390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Centers for Disease Control and Prevention www.cdc.gov/hepatitis/outbreaks/2017March-HepatitisA.htm (12-18-18)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3384" y="112542"/>
            <a:ext cx="101850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+mj-lt"/>
              </a:rPr>
              <a:t>Outbreaks Among Persons Who Use Drugs and/or Persons Who Are Homeless, Continued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42BD6B-93EE-43B8-871D-F640A2B36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607" y="1414271"/>
            <a:ext cx="938212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72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Hepatitis A Cases Reported in Florida, 1997–2018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96390"/>
            <a:ext cx="121332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Merlin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02C8B2A-F552-4134-A616-AB953264FB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6390357"/>
              </p:ext>
            </p:extLst>
          </p:nvPr>
        </p:nvGraphicFramePr>
        <p:xfrm>
          <a:off x="838201" y="1977476"/>
          <a:ext cx="9210964" cy="4605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28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248A77-AF8B-4B5A-9642-6342D556E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26CF46-6FA5-482E-B47C-A76A4BBE4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274" y="1004887"/>
            <a:ext cx="739541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32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A0C977-E7DE-4AEC-B450-B56A638D5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</a:t>
            </a:r>
            <a:r>
              <a:rPr lang="en-US" b="1" dirty="0"/>
              <a:t>Summary of Cases In Florida           </a:t>
            </a:r>
            <a:br>
              <a:rPr lang="en-US" b="1" dirty="0"/>
            </a:br>
            <a:r>
              <a:rPr lang="en-US" b="1" dirty="0"/>
              <a:t>                                </a:t>
            </a:r>
            <a:r>
              <a:rPr lang="en-US" sz="2800" b="1" dirty="0"/>
              <a:t>(060319)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D2C96C-2BE3-4E71-9B9A-5C8B9DE6C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Since Jan. 2018, 1921 cases reported statewide</a:t>
            </a:r>
          </a:p>
          <a:p>
            <a:r>
              <a:rPr lang="en-US" b="1" dirty="0"/>
              <a:t>Over 1743 cases acquired in FL</a:t>
            </a:r>
          </a:p>
          <a:p>
            <a:r>
              <a:rPr lang="en-US" b="1" dirty="0"/>
              <a:t>66% in males; 81% white, non-Hispanic</a:t>
            </a:r>
          </a:p>
          <a:p>
            <a:r>
              <a:rPr lang="en-US" b="1" dirty="0"/>
              <a:t>39 years median age</a:t>
            </a:r>
          </a:p>
          <a:p>
            <a:r>
              <a:rPr lang="en-US" b="1" dirty="0"/>
              <a:t>55% history of any drug use</a:t>
            </a:r>
          </a:p>
          <a:p>
            <a:r>
              <a:rPr lang="en-US" b="1" dirty="0"/>
              <a:t>24% history of Hepatitis B or C infections</a:t>
            </a:r>
          </a:p>
          <a:p>
            <a:r>
              <a:rPr lang="en-US" b="1" dirty="0"/>
              <a:t>19% recently documented as homeless</a:t>
            </a:r>
          </a:p>
          <a:p>
            <a:r>
              <a:rPr lang="en-US" b="1" dirty="0"/>
              <a:t>6% MSM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F5B689-2F3E-4A3E-B4F4-4C705AD8F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917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37677-9A56-4DC1-B310-0FFECFD6D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</a:t>
            </a:r>
            <a:r>
              <a:rPr lang="en-US" b="1" dirty="0"/>
              <a:t>Escambia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292DB-D5A7-4EAC-A352-AAB0B724D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County Jail vaccine provider to inmates</a:t>
            </a:r>
          </a:p>
          <a:p>
            <a:r>
              <a:rPr lang="en-US" b="1" dirty="0"/>
              <a:t>Lakeview vaccine provider to CSU and Methadone clinics</a:t>
            </a:r>
          </a:p>
          <a:p>
            <a:r>
              <a:rPr lang="en-US" b="1" dirty="0"/>
              <a:t>Community Health NWFL vaccine provider at Lakeview and Waterfront clinics</a:t>
            </a:r>
          </a:p>
          <a:p>
            <a:r>
              <a:rPr lang="en-US" b="1" dirty="0"/>
              <a:t>FDOH-Escambia vaccine provider in Immunizations/STD clinic and outreach at homeless gathering locations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0E592-759B-45D2-909E-11AAD868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299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B60E0-7C28-4849-B477-CBB956889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839A1-9321-47C1-AED1-240D1A4CC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Hepatitis A is a very contagious viral liver disease.</a:t>
            </a:r>
          </a:p>
          <a:p>
            <a:r>
              <a:rPr lang="en-US" b="1" dirty="0"/>
              <a:t>Florida has an ongoing outbreak, so far primarily impacting drug users and homeless residents and their contacts.</a:t>
            </a:r>
          </a:p>
          <a:p>
            <a:r>
              <a:rPr lang="en-US" b="1" dirty="0"/>
              <a:t>Vaccinating high-risk groups with the hepatitis A vaccine will help control this outbreak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2D8F1-2641-478B-9A3C-72C4CF2D4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45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FEA97-B96C-409E-BC56-8CF9B9FAC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30" y="425302"/>
            <a:ext cx="11153554" cy="59967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7A8D8-7169-41F2-96C9-0757A060C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5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0" y="2353288"/>
            <a:ext cx="10515600" cy="2236175"/>
          </a:xfrm>
        </p:spPr>
        <p:txBody>
          <a:bodyPr/>
          <a:lstStyle/>
          <a:p>
            <a:r>
              <a:rPr lang="en-US" b="1" dirty="0"/>
              <a:t>Disease Overview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628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Hepatitis A Virus (HAV)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Hepatitis A is a viral liver disease that can cause mild to severe illness.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6567054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Getty Images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F34665-C20C-4CD6-B14C-B44380F31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919" y="2181246"/>
            <a:ext cx="3195782" cy="467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38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Illness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Incubation period 15–50 days (average 28 days).</a:t>
            </a:r>
          </a:p>
          <a:p>
            <a:r>
              <a:rPr lang="en-US" b="1" dirty="0"/>
              <a:t>Symptoms include: </a:t>
            </a:r>
          </a:p>
          <a:p>
            <a:pPr lvl="1"/>
            <a:r>
              <a:rPr lang="en-US" b="1" dirty="0"/>
              <a:t>fever</a:t>
            </a:r>
          </a:p>
          <a:p>
            <a:pPr lvl="1"/>
            <a:r>
              <a:rPr lang="en-US" b="1" dirty="0"/>
              <a:t>loss of appetite</a:t>
            </a:r>
          </a:p>
          <a:p>
            <a:pPr lvl="1"/>
            <a:r>
              <a:rPr lang="en-US" b="1" dirty="0"/>
              <a:t>nausea</a:t>
            </a:r>
          </a:p>
          <a:p>
            <a:pPr lvl="1"/>
            <a:r>
              <a:rPr lang="en-US" b="1" dirty="0"/>
              <a:t>abdominal pain</a:t>
            </a:r>
          </a:p>
          <a:p>
            <a:pPr lvl="1"/>
            <a:r>
              <a:rPr lang="en-US" b="1" dirty="0"/>
              <a:t>diarrhea</a:t>
            </a:r>
          </a:p>
          <a:p>
            <a:pPr lvl="1"/>
            <a:r>
              <a:rPr lang="en-US" b="1" dirty="0"/>
              <a:t>jaundice (yellowing of eyes and skin)</a:t>
            </a:r>
          </a:p>
          <a:p>
            <a:pPr lvl="1"/>
            <a:r>
              <a:rPr lang="en-US" b="1" dirty="0"/>
              <a:t>dark urine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50B67A-81B7-4A24-BB85-042D1A5DE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511" y="4407332"/>
            <a:ext cx="2909455" cy="208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13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Illness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Illness does not usually last more than 2 months.</a:t>
            </a:r>
          </a:p>
          <a:p>
            <a:r>
              <a:rPr lang="en-US" b="1" dirty="0"/>
              <a:t>10–15% of persons can have symptoms for up to 6 months.</a:t>
            </a:r>
          </a:p>
          <a:p>
            <a:r>
              <a:rPr lang="en-US" b="1" dirty="0"/>
              <a:t>Unvaccinated children under 6 years of age often </a:t>
            </a:r>
            <a:br>
              <a:rPr lang="en-US" b="1" dirty="0"/>
            </a:br>
            <a:r>
              <a:rPr lang="en-US" b="1" dirty="0"/>
              <a:t>do not have symptoms.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722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Hepatitis A Virus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Person-to-person spread</a:t>
            </a:r>
          </a:p>
          <a:p>
            <a:pPr lvl="1"/>
            <a:r>
              <a:rPr lang="en-US" b="1" dirty="0"/>
              <a:t>Infected person’s stool (feces)) carries the virus</a:t>
            </a:r>
          </a:p>
          <a:p>
            <a:pPr lvl="1"/>
            <a:r>
              <a:rPr lang="en-US" b="1" dirty="0"/>
              <a:t>Contamination occurs when hands are not washed after using the bathroom</a:t>
            </a:r>
          </a:p>
          <a:p>
            <a:r>
              <a:rPr lang="en-US" b="1" dirty="0"/>
              <a:t>Transmission happens when sharing contaminated objects, food, or drink</a:t>
            </a:r>
          </a:p>
          <a:p>
            <a:pPr lvl="1"/>
            <a:r>
              <a:rPr lang="en-US" b="1" dirty="0"/>
              <a:t>The virus is inactivated by the cooking process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413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Laboratory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b="1" dirty="0"/>
              <a:t>Physicians can run a blood test to determine if a person has, or recently had, a hepatitis A infection.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635" y="3510357"/>
            <a:ext cx="5220855" cy="28881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78359" y="6369053"/>
            <a:ext cx="43669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https://www.tempus600.com/blood-transport/transportation-of-blood-samples</a:t>
            </a:r>
          </a:p>
        </p:txBody>
      </p:sp>
    </p:spTree>
    <p:extLst>
      <p:ext uri="{BB962C8B-B14F-4D97-AF65-F5344CB8AC3E}">
        <p14:creationId xmlns:p14="http://schemas.microsoft.com/office/powerpoint/2010/main" val="526802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Laboratory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Who should be tested?</a:t>
            </a:r>
          </a:p>
          <a:p>
            <a:pPr lvl="1"/>
            <a:r>
              <a:rPr lang="en-US" b="1" dirty="0"/>
              <a:t>Persons who have symptoms that are consistent with hepatitis A</a:t>
            </a:r>
          </a:p>
          <a:p>
            <a:pPr marL="457200" lvl="1" indent="0">
              <a:buNone/>
            </a:pPr>
            <a:endParaRPr lang="en-US" b="1" dirty="0"/>
          </a:p>
          <a:p>
            <a:r>
              <a:rPr lang="en-US" b="1" dirty="0"/>
              <a:t>Who should </a:t>
            </a:r>
            <a:r>
              <a:rPr lang="en-US" b="1" u="sng" dirty="0"/>
              <a:t>not</a:t>
            </a:r>
            <a:r>
              <a:rPr lang="en-US" b="1" dirty="0"/>
              <a:t> be tested?</a:t>
            </a:r>
          </a:p>
          <a:p>
            <a:pPr lvl="1"/>
            <a:r>
              <a:rPr lang="en-US" b="1" dirty="0"/>
              <a:t>Persons who do not have symptoms that are consistent with hepatitis A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D73B-CDF2-42B4-89CE-3BEEE681DAA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424150"/>
      </p:ext>
    </p:extLst>
  </p:cSld>
  <p:clrMapOvr>
    <a:masterClrMapping/>
  </p:clrMapOvr>
</p:sld>
</file>

<file path=ppt/theme/theme1.xml><?xml version="1.0" encoding="utf-8"?>
<a:theme xmlns:a="http://schemas.openxmlformats.org/drawingml/2006/main" name="Relationship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V Sunshine Chat.potx" id="{FCEA3EA7-5CE7-4FC1-898A-36C12F7766AE}" vid="{468EFE3B-C1A9-4515-9FD1-C09AF9E597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1_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A8BA1CCF26EA41A65E643CB8796402" ma:contentTypeVersion="8" ma:contentTypeDescription="Create a new document." ma:contentTypeScope="" ma:versionID="cfd0ee99c0a13dffbfc2412873c3fa71">
  <xsd:schema xmlns:xsd="http://www.w3.org/2001/XMLSchema" xmlns:xs="http://www.w3.org/2001/XMLSchema" xmlns:p="http://schemas.microsoft.com/office/2006/metadata/properties" xmlns:ns1="http://schemas.microsoft.com/sharepoint/v3" xmlns:ns2="51d51b74-7fe7-4cd1-af86-40498fcac66f" xmlns:ns3="fd7c042a-969b-4c0d-805e-ffaf03facb15" targetNamespace="http://schemas.microsoft.com/office/2006/metadata/properties" ma:root="true" ma:fieldsID="ad570d0f05299090f1bf2e761a76dec1" ns1:_="" ns2:_="" ns3:_="">
    <xsd:import namespace="http://schemas.microsoft.com/sharepoint/v3"/>
    <xsd:import namespace="51d51b74-7fe7-4cd1-af86-40498fcac66f"/>
    <xsd:import namespace="fd7c042a-969b-4c0d-805e-ffaf03facb1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51b74-7fe7-4cd1-af86-40498fcac66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c042a-969b-4c0d-805e-ffaf03facb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42D92CE-45AB-46E0-BFBC-A267C4848E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2C8BDD-4DE0-4A71-8589-E9BBCC5706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1d51b74-7fe7-4cd1-af86-40498fcac66f"/>
    <ds:schemaRef ds:uri="fd7c042a-969b-4c0d-805e-ffaf03facb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3898EC-2086-48E7-A4FD-2B058277B1EE}">
  <ds:schemaRefs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fd7c042a-969b-4c0d-805e-ffaf03facb15"/>
    <ds:schemaRef ds:uri="51d51b74-7fe7-4cd1-af86-40498fcac66f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HAV Baycare Presentation</Template>
  <TotalTime>4275</TotalTime>
  <Words>1137</Words>
  <Application>Microsoft Office PowerPoint</Application>
  <PresentationFormat>Widescreen</PresentationFormat>
  <Paragraphs>179</Paragraphs>
  <Slides>29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Myriad Pro</vt:lpstr>
      <vt:lpstr>Relationships</vt:lpstr>
      <vt:lpstr>Hepatitis A</vt:lpstr>
      <vt:lpstr>Overview</vt:lpstr>
      <vt:lpstr>Disease Overview</vt:lpstr>
      <vt:lpstr>Hepatitis A Virus (HAV)</vt:lpstr>
      <vt:lpstr>Illness Description</vt:lpstr>
      <vt:lpstr>Illness Description</vt:lpstr>
      <vt:lpstr>Hepatitis A Virus transmission</vt:lpstr>
      <vt:lpstr>Laboratory Testing</vt:lpstr>
      <vt:lpstr>Laboratory Testing</vt:lpstr>
      <vt:lpstr>Treatment</vt:lpstr>
      <vt:lpstr>Disinfection Guidance</vt:lpstr>
      <vt:lpstr>Bleach Dilution Disinfectant Instructions</vt:lpstr>
      <vt:lpstr>Prevention</vt:lpstr>
      <vt:lpstr>Vaccination</vt:lpstr>
      <vt:lpstr>Who should get vaccinated?</vt:lpstr>
      <vt:lpstr>Prevention for Persons with Hepatitis A Virus</vt:lpstr>
      <vt:lpstr>Prevention after Exposure</vt:lpstr>
      <vt:lpstr>Disease Trends</vt:lpstr>
      <vt:lpstr>Pre-Vaccine Era (Before 1996)</vt:lpstr>
      <vt:lpstr>Rates of Hepatitis A, United States, 1966–2016</vt:lpstr>
      <vt:lpstr>Rates of Hepatitis A, by Year, United States, 2006–2016</vt:lpstr>
      <vt:lpstr>Outbreaks Among People Who Use Drugs and/or People Who Are Homeless</vt:lpstr>
      <vt:lpstr>PowerPoint Presentation</vt:lpstr>
      <vt:lpstr>Hepatitis A Cases Reported in Florida, 1997–2018</vt:lpstr>
      <vt:lpstr>PowerPoint Presentation</vt:lpstr>
      <vt:lpstr>              Summary of Cases In Florida                                            (060319)</vt:lpstr>
      <vt:lpstr>                       Escambia Response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Hepatitis A</dc:title>
  <dc:creator>Leapley, Andrea C</dc:creator>
  <cp:lastModifiedBy>Lanza, John J</cp:lastModifiedBy>
  <cp:revision>262</cp:revision>
  <cp:lastPrinted>2019-04-11T13:09:04Z</cp:lastPrinted>
  <dcterms:created xsi:type="dcterms:W3CDTF">2018-10-10T18:01:08Z</dcterms:created>
  <dcterms:modified xsi:type="dcterms:W3CDTF">2019-06-04T14:57:18Z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0x0101008FA8BA1CCF26EA41A65E643CB8796402</vt:lpwstr>
  </property>
</Properties>
</file>